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7" r:id="rId2"/>
    <p:sldId id="265" r:id="rId3"/>
    <p:sldId id="258" r:id="rId4"/>
    <p:sldId id="274" r:id="rId5"/>
    <p:sldId id="259" r:id="rId6"/>
    <p:sldId id="281" r:id="rId7"/>
    <p:sldId id="282" r:id="rId8"/>
    <p:sldId id="275" r:id="rId9"/>
    <p:sldId id="261" r:id="rId10"/>
    <p:sldId id="277" r:id="rId11"/>
    <p:sldId id="278" r:id="rId12"/>
    <p:sldId id="279" r:id="rId13"/>
    <p:sldId id="262" r:id="rId14"/>
    <p:sldId id="280" r:id="rId15"/>
    <p:sldId id="276" r:id="rId16"/>
    <p:sldId id="271" r:id="rId17"/>
    <p:sldId id="26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B25"/>
    <a:srgbClr val="3D8D83"/>
    <a:srgbClr val="EFB540"/>
    <a:srgbClr val="D52C76"/>
    <a:srgbClr val="B20030"/>
    <a:srgbClr val="8FB422"/>
    <a:srgbClr val="75BEB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188"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9296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300779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328428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CA"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83375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157911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259760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267168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281851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393246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756878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1427BC2-AB3A-604F-AB5E-C88F390F8978}" type="datetimeFigureOut">
              <a:rPr lang="en-US" smtClean="0"/>
              <a:t>8/10/2018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DD0592-C846-A641-8E92-F69D66BEDB61}" type="slidenum">
              <a:rPr lang="en-US" smtClean="0"/>
              <a:t>‹#›</a:t>
            </a:fld>
            <a:endParaRPr lang="en-US"/>
          </a:p>
        </p:txBody>
      </p:sp>
    </p:spTree>
    <p:extLst>
      <p:ext uri="{BB962C8B-B14F-4D97-AF65-F5344CB8AC3E}">
        <p14:creationId xmlns:p14="http://schemas.microsoft.com/office/powerpoint/2010/main" val="153858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lide01.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8144" y="0"/>
            <a:ext cx="9289143" cy="6894286"/>
          </a:xfrm>
          <a:prstGeom prst="rect">
            <a:avLst/>
          </a:prstGeom>
        </p:spPr>
      </p:pic>
    </p:spTree>
    <p:extLst>
      <p:ext uri="{BB962C8B-B14F-4D97-AF65-F5344CB8AC3E}">
        <p14:creationId xmlns:p14="http://schemas.microsoft.com/office/powerpoint/2010/main" val="2482023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0663" y="1394688"/>
            <a:ext cx="7264400" cy="1631216"/>
          </a:xfrm>
          <a:prstGeom prst="rect">
            <a:avLst/>
          </a:prstGeom>
          <a:noFill/>
        </p:spPr>
        <p:txBody>
          <a:bodyPr wrap="square" rtlCol="0">
            <a:spAutoFit/>
          </a:bodyPr>
          <a:lstStyle/>
          <a:p>
            <a:r>
              <a:rPr lang="en-US" sz="10000" dirty="0" smtClean="0">
                <a:solidFill>
                  <a:srgbClr val="C1063E"/>
                </a:solidFill>
                <a:latin typeface="Fundamental Rush"/>
                <a:cs typeface="Fundamental Rush"/>
              </a:rPr>
              <a:t>W</a:t>
            </a:r>
            <a:r>
              <a:rPr lang="en-US" sz="10000" dirty="0" smtClean="0">
                <a:solidFill>
                  <a:srgbClr val="DF4789"/>
                </a:solidFill>
                <a:latin typeface="Fundamental Rush"/>
                <a:cs typeface="Fundamental Rush"/>
              </a:rPr>
              <a:t>E</a:t>
            </a:r>
            <a:r>
              <a:rPr lang="en-US" sz="10000" dirty="0" smtClean="0">
                <a:solidFill>
                  <a:srgbClr val="E96230"/>
                </a:solidFill>
                <a:latin typeface="Fundamental Rush"/>
                <a:cs typeface="Fundamental Rush"/>
              </a:rPr>
              <a:t>L</a:t>
            </a:r>
            <a:r>
              <a:rPr lang="en-US" sz="10000" dirty="0" smtClean="0">
                <a:solidFill>
                  <a:srgbClr val="F3C150"/>
                </a:solidFill>
                <a:latin typeface="Fundamental Rush"/>
                <a:cs typeface="Fundamental Rush"/>
              </a:rPr>
              <a:t>C</a:t>
            </a:r>
            <a:r>
              <a:rPr lang="en-US" sz="10000" dirty="0" smtClean="0">
                <a:solidFill>
                  <a:srgbClr val="9FBE2C"/>
                </a:solidFill>
                <a:latin typeface="Fundamental Rush"/>
                <a:cs typeface="Fundamental Rush"/>
              </a:rPr>
              <a:t>O</a:t>
            </a:r>
            <a:r>
              <a:rPr lang="en-US" sz="10000" dirty="0" smtClean="0">
                <a:solidFill>
                  <a:srgbClr val="86C8C2"/>
                </a:solidFill>
                <a:latin typeface="Fundamental Rush"/>
                <a:cs typeface="Fundamental Rush"/>
              </a:rPr>
              <a:t>M</a:t>
            </a:r>
            <a:r>
              <a:rPr lang="en-US" sz="10000" dirty="0" smtClean="0">
                <a:solidFill>
                  <a:srgbClr val="4A9D95"/>
                </a:solidFill>
                <a:latin typeface="Fundamental Rush"/>
                <a:cs typeface="Fundamental Rush"/>
              </a:rPr>
              <a:t>E</a:t>
            </a:r>
            <a:endParaRPr lang="en-US" sz="10000" dirty="0">
              <a:solidFill>
                <a:srgbClr val="B20030"/>
              </a:solidFill>
              <a:latin typeface="Fundamental Rush"/>
              <a:cs typeface="Fundamental Rush"/>
            </a:endParaRPr>
          </a:p>
        </p:txBody>
      </p:sp>
      <p:sp>
        <p:nvSpPr>
          <p:cNvPr id="4" name="TextBox 3"/>
          <p:cNvSpPr txBox="1"/>
          <p:nvPr/>
        </p:nvSpPr>
        <p:spPr>
          <a:xfrm>
            <a:off x="1130663" y="4338377"/>
            <a:ext cx="7424614" cy="1015663"/>
          </a:xfrm>
          <a:prstGeom prst="rect">
            <a:avLst/>
          </a:prstGeom>
          <a:noFill/>
        </p:spPr>
        <p:txBody>
          <a:bodyPr wrap="square" rtlCol="0">
            <a:spAutoFit/>
          </a:bodyPr>
          <a:lstStyle/>
          <a:p>
            <a:r>
              <a:rPr lang="en-US" sz="6000" dirty="0" smtClean="0">
                <a:solidFill>
                  <a:schemeClr val="tx1">
                    <a:lumMod val="50000"/>
                    <a:lumOff val="50000"/>
                  </a:schemeClr>
                </a:solidFill>
                <a:latin typeface="Fundamental Rush"/>
                <a:cs typeface="Fundamental Rush"/>
              </a:rPr>
              <a:t>with</a:t>
            </a:r>
            <a:endParaRPr lang="en-US" sz="6000" dirty="0">
              <a:solidFill>
                <a:schemeClr val="tx1">
                  <a:lumMod val="50000"/>
                  <a:lumOff val="50000"/>
                </a:schemeClr>
              </a:solidFill>
              <a:latin typeface="Fundamental Rush"/>
              <a:cs typeface="Fundamental Rush"/>
            </a:endParaRPr>
          </a:p>
        </p:txBody>
      </p:sp>
      <p:sp>
        <p:nvSpPr>
          <p:cNvPr id="5" name="TextBox 4"/>
          <p:cNvSpPr txBox="1"/>
          <p:nvPr/>
        </p:nvSpPr>
        <p:spPr>
          <a:xfrm>
            <a:off x="2387098" y="4357126"/>
            <a:ext cx="6307834" cy="1015663"/>
          </a:xfrm>
          <a:prstGeom prst="rect">
            <a:avLst/>
          </a:prstGeom>
          <a:noFill/>
        </p:spPr>
        <p:txBody>
          <a:bodyPr wrap="square" rtlCol="0">
            <a:spAutoFit/>
          </a:bodyPr>
          <a:lstStyle/>
          <a:p>
            <a:pPr algn="ctr"/>
            <a:r>
              <a:rPr lang="en-US" sz="6000" dirty="0" smtClean="0">
                <a:solidFill>
                  <a:schemeClr val="tx1">
                    <a:lumMod val="50000"/>
                    <a:lumOff val="50000"/>
                  </a:schemeClr>
                </a:solidFill>
                <a:latin typeface="HelloAsparagus" panose="02000603000000000000" pitchFamily="2" charset="0"/>
                <a:ea typeface="HelloAsparagus" panose="02000603000000000000" pitchFamily="2" charset="0"/>
                <a:cs typeface="Fundamental Rush"/>
              </a:rPr>
              <a:t>Mrs. </a:t>
            </a:r>
            <a:r>
              <a:rPr lang="en-US" sz="6000" dirty="0" err="1" smtClean="0">
                <a:solidFill>
                  <a:schemeClr val="tx1">
                    <a:lumMod val="50000"/>
                    <a:lumOff val="50000"/>
                  </a:schemeClr>
                </a:solidFill>
                <a:latin typeface="HelloAsparagus" panose="02000603000000000000" pitchFamily="2" charset="0"/>
                <a:ea typeface="HelloAsparagus" panose="02000603000000000000" pitchFamily="2" charset="0"/>
                <a:cs typeface="Fundamental Rush"/>
              </a:rPr>
              <a:t>Borgmeyer</a:t>
            </a:r>
            <a:r>
              <a:rPr lang="en-US" sz="6000" dirty="0" smtClean="0">
                <a:solidFill>
                  <a:schemeClr val="tx1">
                    <a:lumMod val="50000"/>
                    <a:lumOff val="50000"/>
                  </a:schemeClr>
                </a:solidFill>
                <a:latin typeface="HelloAsparagus" panose="02000603000000000000" pitchFamily="2" charset="0"/>
                <a:ea typeface="HelloAsparagus" panose="02000603000000000000" pitchFamily="2" charset="0"/>
                <a:cs typeface="Fundamental Rush"/>
              </a:rPr>
              <a:t>!</a:t>
            </a:r>
            <a:endParaRPr lang="en-US" sz="6000" dirty="0">
              <a:solidFill>
                <a:schemeClr val="tx1">
                  <a:lumMod val="50000"/>
                  <a:lumOff val="50000"/>
                </a:schemeClr>
              </a:solidFill>
              <a:latin typeface="HelloAsparagus" panose="02000603000000000000" pitchFamily="2" charset="0"/>
              <a:ea typeface="HelloAsparagus" panose="02000603000000000000" pitchFamily="2" charset="0"/>
              <a:cs typeface="Fundamental Rush"/>
            </a:endParaRPr>
          </a:p>
        </p:txBody>
      </p:sp>
      <p:sp>
        <p:nvSpPr>
          <p:cNvPr id="7" name="TextBox 6"/>
          <p:cNvSpPr txBox="1"/>
          <p:nvPr/>
        </p:nvSpPr>
        <p:spPr>
          <a:xfrm>
            <a:off x="1752070" y="2742252"/>
            <a:ext cx="7264400" cy="1477328"/>
          </a:xfrm>
          <a:prstGeom prst="rect">
            <a:avLst/>
          </a:prstGeom>
          <a:noFill/>
        </p:spPr>
        <p:txBody>
          <a:bodyPr wrap="square" rtlCol="0">
            <a:spAutoFit/>
          </a:bodyPr>
          <a:lstStyle/>
          <a:p>
            <a:r>
              <a:rPr lang="en-US" sz="9000" dirty="0" smtClean="0">
                <a:solidFill>
                  <a:srgbClr val="B20030"/>
                </a:solidFill>
                <a:latin typeface="Fundamental Rush"/>
                <a:cs typeface="Fundamental Rush"/>
              </a:rPr>
              <a:t>t</a:t>
            </a:r>
            <a:r>
              <a:rPr lang="en-US" sz="9000" dirty="0" smtClean="0">
                <a:solidFill>
                  <a:srgbClr val="D52C76"/>
                </a:solidFill>
                <a:latin typeface="Fundamental Rush"/>
                <a:cs typeface="Fundamental Rush"/>
              </a:rPr>
              <a:t>o</a:t>
            </a:r>
            <a:r>
              <a:rPr lang="en-US" sz="9000" dirty="0" smtClean="0">
                <a:latin typeface="Fundamental Rush"/>
                <a:cs typeface="Fundamental Rush"/>
              </a:rPr>
              <a:t> </a:t>
            </a:r>
            <a:r>
              <a:rPr lang="en-US" sz="9000" dirty="0" smtClean="0">
                <a:solidFill>
                  <a:srgbClr val="E14B25"/>
                </a:solidFill>
                <a:latin typeface="Fundamental Rush"/>
                <a:cs typeface="Fundamental Rush"/>
              </a:rPr>
              <a:t>1</a:t>
            </a:r>
            <a:r>
              <a:rPr lang="en-US" sz="9000" baseline="30000" dirty="0" smtClean="0">
                <a:solidFill>
                  <a:srgbClr val="EFB540"/>
                </a:solidFill>
                <a:latin typeface="Fundamental Rush"/>
                <a:cs typeface="Fundamental Rush"/>
              </a:rPr>
              <a:t>s</a:t>
            </a:r>
            <a:r>
              <a:rPr lang="en-US" sz="9000" baseline="30000" dirty="0" smtClean="0">
                <a:solidFill>
                  <a:srgbClr val="8FB422"/>
                </a:solidFill>
                <a:latin typeface="Fundamental Rush"/>
                <a:cs typeface="Fundamental Rush"/>
              </a:rPr>
              <a:t>t</a:t>
            </a:r>
            <a:r>
              <a:rPr lang="en-US" sz="9000" dirty="0" smtClean="0">
                <a:latin typeface="Fundamental Rush"/>
                <a:cs typeface="Fundamental Rush"/>
              </a:rPr>
              <a:t> </a:t>
            </a:r>
            <a:r>
              <a:rPr lang="en-US" sz="9000" dirty="0" smtClean="0">
                <a:solidFill>
                  <a:srgbClr val="75BEB5"/>
                </a:solidFill>
                <a:latin typeface="Fundamental Rush"/>
                <a:cs typeface="Fundamental Rush"/>
              </a:rPr>
              <a:t>g</a:t>
            </a:r>
            <a:r>
              <a:rPr lang="en-US" sz="9000" dirty="0" smtClean="0">
                <a:solidFill>
                  <a:srgbClr val="3D8D83"/>
                </a:solidFill>
                <a:latin typeface="Fundamental Rush"/>
                <a:cs typeface="Fundamental Rush"/>
              </a:rPr>
              <a:t>r</a:t>
            </a:r>
            <a:r>
              <a:rPr lang="en-US" sz="9000" dirty="0" smtClean="0">
                <a:solidFill>
                  <a:srgbClr val="B20030"/>
                </a:solidFill>
                <a:latin typeface="Fundamental Rush"/>
                <a:cs typeface="Fundamental Rush"/>
              </a:rPr>
              <a:t>a</a:t>
            </a:r>
            <a:r>
              <a:rPr lang="en-US" sz="9000" dirty="0" smtClean="0">
                <a:solidFill>
                  <a:srgbClr val="D52C76"/>
                </a:solidFill>
                <a:latin typeface="Fundamental Rush"/>
                <a:cs typeface="Fundamental Rush"/>
              </a:rPr>
              <a:t>d</a:t>
            </a:r>
            <a:r>
              <a:rPr lang="en-US" sz="9000" dirty="0" smtClean="0">
                <a:solidFill>
                  <a:srgbClr val="E14B25"/>
                </a:solidFill>
                <a:latin typeface="Fundamental Rush"/>
                <a:cs typeface="Fundamental Rush"/>
              </a:rPr>
              <a:t>e</a:t>
            </a:r>
            <a:endParaRPr lang="en-US" sz="9000" dirty="0">
              <a:solidFill>
                <a:srgbClr val="EFB540"/>
              </a:solidFill>
              <a:latin typeface="Fundamental Rush"/>
              <a:cs typeface="Fundamental Rush"/>
            </a:endParaRPr>
          </a:p>
        </p:txBody>
      </p:sp>
    </p:spTree>
    <p:extLst>
      <p:ext uri="{BB962C8B-B14F-4D97-AF65-F5344CB8AC3E}">
        <p14:creationId xmlns:p14="http://schemas.microsoft.com/office/powerpoint/2010/main" val="253788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699326"/>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H</a:t>
            </a:r>
            <a:r>
              <a:rPr lang="en-US" sz="9500" dirty="0" smtClean="0">
                <a:solidFill>
                  <a:srgbClr val="DF4789"/>
                </a:solidFill>
                <a:latin typeface="Fundamental Rush"/>
                <a:cs typeface="Fundamental Rush"/>
              </a:rPr>
              <a:t>o</a:t>
            </a:r>
            <a:r>
              <a:rPr lang="en-US" sz="9500" dirty="0" smtClean="0">
                <a:solidFill>
                  <a:srgbClr val="E96230"/>
                </a:solidFill>
                <a:latin typeface="Fundamental Rush"/>
                <a:cs typeface="Fundamental Rush"/>
              </a:rPr>
              <a:t>m</a:t>
            </a:r>
            <a:r>
              <a:rPr lang="en-US" sz="9500" dirty="0" smtClean="0">
                <a:solidFill>
                  <a:srgbClr val="F3C150"/>
                </a:solidFill>
                <a:latin typeface="Fundamental Rush"/>
                <a:cs typeface="Fundamental Rush"/>
              </a:rPr>
              <a:t>e</a:t>
            </a:r>
            <a:r>
              <a:rPr lang="en-US" sz="9500" dirty="0" smtClean="0">
                <a:solidFill>
                  <a:srgbClr val="9FBE2C"/>
                </a:solidFill>
                <a:latin typeface="Fundamental Rush"/>
                <a:cs typeface="Fundamental Rush"/>
              </a:rPr>
              <a:t>w</a:t>
            </a:r>
            <a:r>
              <a:rPr lang="en-US" sz="9500" dirty="0" smtClean="0">
                <a:solidFill>
                  <a:srgbClr val="86C8C2"/>
                </a:solidFill>
                <a:latin typeface="Fundamental Rush"/>
                <a:cs typeface="Fundamental Rush"/>
              </a:rPr>
              <a:t>o</a:t>
            </a:r>
            <a:r>
              <a:rPr lang="en-US" sz="9500" dirty="0" smtClean="0">
                <a:solidFill>
                  <a:srgbClr val="4A9D95"/>
                </a:solidFill>
                <a:latin typeface="Fundamental Rush"/>
                <a:cs typeface="Fundamental Rush"/>
              </a:rPr>
              <a:t>r</a:t>
            </a:r>
            <a:r>
              <a:rPr lang="en-US" sz="9500" dirty="0" smtClean="0">
                <a:solidFill>
                  <a:srgbClr val="C1063E"/>
                </a:solidFill>
                <a:latin typeface="Fundamental Rush"/>
                <a:cs typeface="Fundamental Rush"/>
              </a:rPr>
              <a:t>k</a:t>
            </a:r>
            <a:endParaRPr lang="en-US" sz="9500" dirty="0">
              <a:solidFill>
                <a:srgbClr val="C1063E"/>
              </a:solidFill>
              <a:latin typeface="Fundamental Rush"/>
              <a:cs typeface="Fundamental Rush"/>
            </a:endParaRPr>
          </a:p>
        </p:txBody>
      </p:sp>
      <p:sp>
        <p:nvSpPr>
          <p:cNvPr id="12" name="TextBox 11"/>
          <p:cNvSpPr txBox="1"/>
          <p:nvPr/>
        </p:nvSpPr>
        <p:spPr>
          <a:xfrm>
            <a:off x="935331" y="2324567"/>
            <a:ext cx="7476412" cy="1569660"/>
          </a:xfrm>
          <a:prstGeom prst="rect">
            <a:avLst/>
          </a:prstGeom>
          <a:noFill/>
        </p:spPr>
        <p:txBody>
          <a:bodyPr wrap="square" rtlCol="0">
            <a:spAutoFit/>
          </a:bodyPr>
          <a:lstStyle/>
          <a:p>
            <a:pPr algn="ctr"/>
            <a:r>
              <a:rPr lang="en-US" sz="2400" dirty="0" smtClean="0">
                <a:solidFill>
                  <a:schemeClr val="tx1">
                    <a:lumMod val="75000"/>
                    <a:lumOff val="25000"/>
                  </a:schemeClr>
                </a:solidFill>
                <a:latin typeface="HelloAnnie" panose="02000603000000000000" pitchFamily="2" charset="0"/>
                <a:ea typeface="HelloAnnie" panose="02000603000000000000" pitchFamily="2" charset="0"/>
                <a:cs typeface="Fundamental Rush"/>
              </a:rPr>
              <a:t>After most chapters in Religion, your child will bring home the chapter pages with a family discussion page. Please discuss this with your child. It is very important that your child sees that you are involved in their faith formation.  </a:t>
            </a:r>
          </a:p>
        </p:txBody>
      </p:sp>
      <p:sp>
        <p:nvSpPr>
          <p:cNvPr id="4" name="TextBox 3"/>
          <p:cNvSpPr txBox="1"/>
          <p:nvPr/>
        </p:nvSpPr>
        <p:spPr>
          <a:xfrm>
            <a:off x="2507478" y="1913584"/>
            <a:ext cx="4145964" cy="538609"/>
          </a:xfrm>
          <a:prstGeom prst="rect">
            <a:avLst/>
          </a:prstGeom>
          <a:noFill/>
        </p:spPr>
        <p:txBody>
          <a:bodyPr wrap="square" rtlCol="0">
            <a:spAutoFit/>
          </a:bodyPr>
          <a:lstStyle/>
          <a:p>
            <a:pPr algn="ctr"/>
            <a:r>
              <a:rPr lang="en-US" sz="2900" u="sng" dirty="0" smtClean="0">
                <a:solidFill>
                  <a:srgbClr val="D52C76"/>
                </a:solidFill>
                <a:latin typeface="Fundamental Rush"/>
                <a:cs typeface="Fundamental Rush"/>
              </a:rPr>
              <a:t>Religion</a:t>
            </a:r>
            <a:endParaRPr lang="en-US" sz="2900" u="sng" dirty="0">
              <a:solidFill>
                <a:srgbClr val="D52C76"/>
              </a:solidFill>
              <a:latin typeface="Fundamental Rush"/>
              <a:cs typeface="Fundamental Rush"/>
            </a:endParaRPr>
          </a:p>
        </p:txBody>
      </p:sp>
      <p:sp>
        <p:nvSpPr>
          <p:cNvPr id="5" name="TextBox 4"/>
          <p:cNvSpPr txBox="1"/>
          <p:nvPr/>
        </p:nvSpPr>
        <p:spPr>
          <a:xfrm>
            <a:off x="2643227" y="3753708"/>
            <a:ext cx="4145964" cy="538609"/>
          </a:xfrm>
          <a:prstGeom prst="rect">
            <a:avLst/>
          </a:prstGeom>
          <a:noFill/>
        </p:spPr>
        <p:txBody>
          <a:bodyPr wrap="square" rtlCol="0">
            <a:spAutoFit/>
          </a:bodyPr>
          <a:lstStyle/>
          <a:p>
            <a:pPr algn="ctr"/>
            <a:r>
              <a:rPr lang="en-US" sz="2900" u="sng" dirty="0" smtClean="0">
                <a:solidFill>
                  <a:srgbClr val="EFB540"/>
                </a:solidFill>
                <a:latin typeface="Fundamental Rush"/>
                <a:cs typeface="Fundamental Rush"/>
              </a:rPr>
              <a:t>Math</a:t>
            </a:r>
            <a:endParaRPr lang="en-US" sz="2900" u="sng" dirty="0">
              <a:solidFill>
                <a:srgbClr val="EFB540"/>
              </a:solidFill>
              <a:latin typeface="Fundamental Rush"/>
              <a:cs typeface="Fundamental Rush"/>
            </a:endParaRPr>
          </a:p>
        </p:txBody>
      </p:sp>
      <p:sp>
        <p:nvSpPr>
          <p:cNvPr id="6" name="TextBox 5"/>
          <p:cNvSpPr txBox="1"/>
          <p:nvPr/>
        </p:nvSpPr>
        <p:spPr>
          <a:xfrm>
            <a:off x="948260" y="4168429"/>
            <a:ext cx="7561756" cy="1938992"/>
          </a:xfrm>
          <a:prstGeom prst="rect">
            <a:avLst/>
          </a:prstGeom>
          <a:noFill/>
        </p:spPr>
        <p:txBody>
          <a:bodyPr wrap="square" rtlCol="0">
            <a:spAutoFit/>
          </a:bodyPr>
          <a:lstStyle/>
          <a:p>
            <a:pPr algn="ctr"/>
            <a:r>
              <a:rPr lang="en-US" sz="2400" dirty="0" smtClean="0">
                <a:solidFill>
                  <a:schemeClr val="tx1">
                    <a:lumMod val="75000"/>
                    <a:lumOff val="25000"/>
                  </a:schemeClr>
                </a:solidFill>
                <a:latin typeface="HelloAnnie" panose="02000603000000000000" pitchFamily="2" charset="0"/>
                <a:ea typeface="HelloAnnie" panose="02000603000000000000" pitchFamily="2" charset="0"/>
                <a:cs typeface="Fundamental Rush"/>
              </a:rPr>
              <a:t>If your child struggled with a math concept, I will write a note at the top of their page that day. Please review the material with them. Fact fluency is also something we work hard at in first grade. Practicing addition/subtraction facts helps build a strong foundation for future learning. </a:t>
            </a:r>
          </a:p>
        </p:txBody>
      </p:sp>
    </p:spTree>
    <p:extLst>
      <p:ext uri="{BB962C8B-B14F-4D97-AF65-F5344CB8AC3E}">
        <p14:creationId xmlns:p14="http://schemas.microsoft.com/office/powerpoint/2010/main" val="275173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699326"/>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H</a:t>
            </a:r>
            <a:r>
              <a:rPr lang="en-US" sz="9500" dirty="0" smtClean="0">
                <a:solidFill>
                  <a:srgbClr val="DF4789"/>
                </a:solidFill>
                <a:latin typeface="Fundamental Rush"/>
                <a:cs typeface="Fundamental Rush"/>
              </a:rPr>
              <a:t>o</a:t>
            </a:r>
            <a:r>
              <a:rPr lang="en-US" sz="9500" dirty="0" smtClean="0">
                <a:solidFill>
                  <a:srgbClr val="E96230"/>
                </a:solidFill>
                <a:latin typeface="Fundamental Rush"/>
                <a:cs typeface="Fundamental Rush"/>
              </a:rPr>
              <a:t>m</a:t>
            </a:r>
            <a:r>
              <a:rPr lang="en-US" sz="9500" dirty="0" smtClean="0">
                <a:solidFill>
                  <a:srgbClr val="F3C150"/>
                </a:solidFill>
                <a:latin typeface="Fundamental Rush"/>
                <a:cs typeface="Fundamental Rush"/>
              </a:rPr>
              <a:t>e</a:t>
            </a:r>
            <a:r>
              <a:rPr lang="en-US" sz="9500" dirty="0" smtClean="0">
                <a:solidFill>
                  <a:srgbClr val="9FBE2C"/>
                </a:solidFill>
                <a:latin typeface="Fundamental Rush"/>
                <a:cs typeface="Fundamental Rush"/>
              </a:rPr>
              <a:t>w</a:t>
            </a:r>
            <a:r>
              <a:rPr lang="en-US" sz="9500" dirty="0" smtClean="0">
                <a:solidFill>
                  <a:srgbClr val="86C8C2"/>
                </a:solidFill>
                <a:latin typeface="Fundamental Rush"/>
                <a:cs typeface="Fundamental Rush"/>
              </a:rPr>
              <a:t>o</a:t>
            </a:r>
            <a:r>
              <a:rPr lang="en-US" sz="9500" dirty="0" smtClean="0">
                <a:solidFill>
                  <a:srgbClr val="4A9D95"/>
                </a:solidFill>
                <a:latin typeface="Fundamental Rush"/>
                <a:cs typeface="Fundamental Rush"/>
              </a:rPr>
              <a:t>r</a:t>
            </a:r>
            <a:r>
              <a:rPr lang="en-US" sz="9500" dirty="0" smtClean="0">
                <a:solidFill>
                  <a:srgbClr val="C1063E"/>
                </a:solidFill>
                <a:latin typeface="Fundamental Rush"/>
                <a:cs typeface="Fundamental Rush"/>
              </a:rPr>
              <a:t>k</a:t>
            </a:r>
            <a:endParaRPr lang="en-US" sz="9500" dirty="0">
              <a:solidFill>
                <a:srgbClr val="C1063E"/>
              </a:solidFill>
              <a:latin typeface="Fundamental Rush"/>
              <a:cs typeface="Fundamental Rush"/>
            </a:endParaRPr>
          </a:p>
        </p:txBody>
      </p:sp>
      <p:sp>
        <p:nvSpPr>
          <p:cNvPr id="12" name="TextBox 11"/>
          <p:cNvSpPr txBox="1"/>
          <p:nvPr/>
        </p:nvSpPr>
        <p:spPr>
          <a:xfrm>
            <a:off x="948260" y="2253598"/>
            <a:ext cx="7488604" cy="3816429"/>
          </a:xfrm>
          <a:prstGeom prst="rect">
            <a:avLst/>
          </a:prstGeom>
          <a:noFill/>
        </p:spPr>
        <p:txBody>
          <a:bodyPr wrap="square" rtlCol="0">
            <a:spAutoFit/>
          </a:bodyPr>
          <a:lstStyle/>
          <a:p>
            <a:pPr algn="ctr"/>
            <a:r>
              <a:rPr lang="en-US" sz="2200" dirty="0" smtClean="0">
                <a:solidFill>
                  <a:schemeClr val="tx1">
                    <a:lumMod val="75000"/>
                    <a:lumOff val="25000"/>
                  </a:schemeClr>
                </a:solidFill>
                <a:latin typeface="HelloAnnie" panose="02000603000000000000" pitchFamily="2" charset="0"/>
                <a:ea typeface="HelloAnnie" panose="02000603000000000000" pitchFamily="2" charset="0"/>
                <a:cs typeface="Fundamental Rush"/>
              </a:rPr>
              <a:t>At the beginning of each week, students take a pre-test over a new phonics skill (for example: words with short </a:t>
            </a:r>
            <a:r>
              <a:rPr lang="en-US" sz="2200" dirty="0" err="1" smtClean="0">
                <a:solidFill>
                  <a:schemeClr val="tx1">
                    <a:lumMod val="75000"/>
                    <a:lumOff val="25000"/>
                  </a:schemeClr>
                </a:solidFill>
                <a:latin typeface="HelloAnnie" panose="02000603000000000000" pitchFamily="2" charset="0"/>
                <a:ea typeface="HelloAnnie" panose="02000603000000000000" pitchFamily="2" charset="0"/>
                <a:cs typeface="Fundamental Rush"/>
              </a:rPr>
              <a:t>i</a:t>
            </a:r>
            <a:r>
              <a:rPr lang="en-US" sz="2200" dirty="0" smtClean="0">
                <a:solidFill>
                  <a:schemeClr val="tx1">
                    <a:lumMod val="75000"/>
                    <a:lumOff val="25000"/>
                  </a:schemeClr>
                </a:solidFill>
                <a:latin typeface="HelloAnnie" panose="02000603000000000000" pitchFamily="2" charset="0"/>
                <a:ea typeface="HelloAnnie" panose="02000603000000000000" pitchFamily="2" charset="0"/>
                <a:cs typeface="Fundamental Rush"/>
              </a:rPr>
              <a:t>). This is a PRE-test. It is not graded! </a:t>
            </a:r>
            <a:r>
              <a:rPr lang="en-US" sz="2200" dirty="0">
                <a:solidFill>
                  <a:schemeClr val="tx1">
                    <a:lumMod val="75000"/>
                    <a:lumOff val="25000"/>
                  </a:schemeClr>
                </a:solidFill>
                <a:latin typeface="HelloAnnie" panose="02000603000000000000" pitchFamily="2" charset="0"/>
                <a:ea typeface="HelloAnnie" panose="02000603000000000000" pitchFamily="2" charset="0"/>
                <a:cs typeface="Fundamental Rush"/>
              </a:rPr>
              <a:t>W</a:t>
            </a:r>
            <a:r>
              <a:rPr lang="en-US" sz="2200" dirty="0" smtClean="0">
                <a:solidFill>
                  <a:schemeClr val="tx1">
                    <a:lumMod val="75000"/>
                    <a:lumOff val="25000"/>
                  </a:schemeClr>
                </a:solidFill>
                <a:latin typeface="HelloAnnie" panose="02000603000000000000" pitchFamily="2" charset="0"/>
                <a:ea typeface="HelloAnnie" panose="02000603000000000000" pitchFamily="2" charset="0"/>
                <a:cs typeface="Fundamental Rush"/>
              </a:rPr>
              <a:t>e talk a lot about being brave spellers. This helps me see where the class is as a whole while allowing me to provide differentiated instruction. If a student gets 90% of their words correct on the pre-test, then they will receive a challenge word list for the week. As a class, we discuss how every student learns in different ways and at different times. I emphasize that it doesn’t make any difference which color words you have for the week because we are all learning. A list of new spelling words will come home each Monday and a test will be each Friday. While we do practice a lot in class, it is beneficial to practice at home as well.</a:t>
            </a:r>
          </a:p>
        </p:txBody>
      </p:sp>
      <p:sp>
        <p:nvSpPr>
          <p:cNvPr id="4" name="TextBox 3"/>
          <p:cNvSpPr txBox="1"/>
          <p:nvPr/>
        </p:nvSpPr>
        <p:spPr>
          <a:xfrm>
            <a:off x="2507478" y="1859110"/>
            <a:ext cx="4145964" cy="538609"/>
          </a:xfrm>
          <a:prstGeom prst="rect">
            <a:avLst/>
          </a:prstGeom>
          <a:noFill/>
        </p:spPr>
        <p:txBody>
          <a:bodyPr wrap="square" rtlCol="0">
            <a:spAutoFit/>
          </a:bodyPr>
          <a:lstStyle/>
          <a:p>
            <a:pPr algn="ctr"/>
            <a:r>
              <a:rPr lang="en-US" sz="2900" u="sng" dirty="0" smtClean="0">
                <a:solidFill>
                  <a:srgbClr val="3D8D83"/>
                </a:solidFill>
                <a:latin typeface="Fundamental Rush"/>
                <a:cs typeface="Fundamental Rush"/>
              </a:rPr>
              <a:t>Spelling</a:t>
            </a:r>
            <a:endParaRPr lang="en-US" sz="2900" u="sng" dirty="0">
              <a:solidFill>
                <a:srgbClr val="3D8D83"/>
              </a:solidFill>
              <a:latin typeface="Fundamental Rush"/>
              <a:cs typeface="Fundamental Rush"/>
            </a:endParaRPr>
          </a:p>
        </p:txBody>
      </p:sp>
    </p:spTree>
    <p:extLst>
      <p:ext uri="{BB962C8B-B14F-4D97-AF65-F5344CB8AC3E}">
        <p14:creationId xmlns:p14="http://schemas.microsoft.com/office/powerpoint/2010/main" val="46253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863607"/>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H</a:t>
            </a:r>
            <a:r>
              <a:rPr lang="en-US" sz="9500" dirty="0" smtClean="0">
                <a:solidFill>
                  <a:srgbClr val="DF4789"/>
                </a:solidFill>
                <a:latin typeface="Fundamental Rush"/>
                <a:cs typeface="Fundamental Rush"/>
              </a:rPr>
              <a:t>o</a:t>
            </a:r>
            <a:r>
              <a:rPr lang="en-US" sz="9500" dirty="0" smtClean="0">
                <a:solidFill>
                  <a:srgbClr val="E96230"/>
                </a:solidFill>
                <a:latin typeface="Fundamental Rush"/>
                <a:cs typeface="Fundamental Rush"/>
              </a:rPr>
              <a:t>m</a:t>
            </a:r>
            <a:r>
              <a:rPr lang="en-US" sz="9500" dirty="0" smtClean="0">
                <a:solidFill>
                  <a:srgbClr val="F3C150"/>
                </a:solidFill>
                <a:latin typeface="Fundamental Rush"/>
                <a:cs typeface="Fundamental Rush"/>
              </a:rPr>
              <a:t>e</a:t>
            </a:r>
            <a:r>
              <a:rPr lang="en-US" sz="9500" dirty="0" smtClean="0">
                <a:solidFill>
                  <a:srgbClr val="9FBE2C"/>
                </a:solidFill>
                <a:latin typeface="Fundamental Rush"/>
                <a:cs typeface="Fundamental Rush"/>
              </a:rPr>
              <a:t>w</a:t>
            </a:r>
            <a:r>
              <a:rPr lang="en-US" sz="9500" dirty="0" smtClean="0">
                <a:solidFill>
                  <a:srgbClr val="86C8C2"/>
                </a:solidFill>
                <a:latin typeface="Fundamental Rush"/>
                <a:cs typeface="Fundamental Rush"/>
              </a:rPr>
              <a:t>o</a:t>
            </a:r>
            <a:r>
              <a:rPr lang="en-US" sz="9500" dirty="0" smtClean="0">
                <a:solidFill>
                  <a:srgbClr val="4A9D95"/>
                </a:solidFill>
                <a:latin typeface="Fundamental Rush"/>
                <a:cs typeface="Fundamental Rush"/>
              </a:rPr>
              <a:t>r</a:t>
            </a:r>
            <a:r>
              <a:rPr lang="en-US" sz="9500" dirty="0">
                <a:solidFill>
                  <a:srgbClr val="C1063E"/>
                </a:solidFill>
                <a:latin typeface="Fundamental Rush"/>
                <a:cs typeface="Fundamental Rush"/>
              </a:rPr>
              <a:t>k</a:t>
            </a:r>
          </a:p>
        </p:txBody>
      </p:sp>
      <p:sp>
        <p:nvSpPr>
          <p:cNvPr id="4" name="Oval 3"/>
          <p:cNvSpPr/>
          <p:nvPr/>
        </p:nvSpPr>
        <p:spPr>
          <a:xfrm>
            <a:off x="1462037" y="2882598"/>
            <a:ext cx="183799" cy="206276"/>
          </a:xfrm>
          <a:prstGeom prst="ellipse">
            <a:avLst/>
          </a:prstGeom>
          <a:solidFill>
            <a:srgbClr val="B2003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462036" y="3587352"/>
            <a:ext cx="183799" cy="206276"/>
          </a:xfrm>
          <a:prstGeom prst="ellipse">
            <a:avLst/>
          </a:prstGeom>
          <a:solidFill>
            <a:srgbClr val="D52C76"/>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466356" y="4081283"/>
            <a:ext cx="183799" cy="206276"/>
          </a:xfrm>
          <a:prstGeom prst="ellipse">
            <a:avLst/>
          </a:prstGeom>
          <a:solidFill>
            <a:srgbClr val="E14B25"/>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1470675" y="4612026"/>
            <a:ext cx="183799" cy="206276"/>
          </a:xfrm>
          <a:prstGeom prst="ellipse">
            <a:avLst/>
          </a:prstGeom>
          <a:solidFill>
            <a:srgbClr val="EFB54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779948" y="2754903"/>
            <a:ext cx="7156788" cy="830997"/>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Reading: 10 minutes of reading per night; student completes </a:t>
            </a:r>
          </a:p>
          <a:p>
            <a:r>
              <a:rPr lang="en-US" sz="2400" dirty="0" smtClean="0">
                <a:latin typeface="HelloAnnie" panose="02000603000000000000" pitchFamily="2" charset="0"/>
                <a:ea typeface="HelloAnnie" panose="02000603000000000000" pitchFamily="2" charset="0"/>
              </a:rPr>
              <a:t>Reading Log</a:t>
            </a:r>
            <a:endParaRPr lang="en-US" sz="2400" dirty="0">
              <a:latin typeface="HelloAnnie" panose="02000603000000000000" pitchFamily="2" charset="0"/>
              <a:ea typeface="HelloAnnie" panose="02000603000000000000" pitchFamily="2" charset="0"/>
            </a:endParaRPr>
          </a:p>
        </p:txBody>
      </p:sp>
      <p:sp>
        <p:nvSpPr>
          <p:cNvPr id="11" name="TextBox 10"/>
          <p:cNvSpPr txBox="1"/>
          <p:nvPr/>
        </p:nvSpPr>
        <p:spPr>
          <a:xfrm>
            <a:off x="1788586" y="3474993"/>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Math: conditional</a:t>
            </a:r>
            <a:endParaRPr lang="en-US" sz="2400" dirty="0">
              <a:latin typeface="HelloAnnie" panose="02000603000000000000" pitchFamily="2" charset="0"/>
              <a:ea typeface="HelloAnnie" panose="02000603000000000000" pitchFamily="2" charset="0"/>
            </a:endParaRPr>
          </a:p>
        </p:txBody>
      </p:sp>
      <p:sp>
        <p:nvSpPr>
          <p:cNvPr id="12" name="TextBox 11"/>
          <p:cNvSpPr txBox="1"/>
          <p:nvPr/>
        </p:nvSpPr>
        <p:spPr>
          <a:xfrm>
            <a:off x="1788586" y="3953588"/>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Religion: once per week.</a:t>
            </a:r>
            <a:endParaRPr lang="en-US" sz="2400" dirty="0">
              <a:latin typeface="HelloAnnie" panose="02000603000000000000" pitchFamily="2" charset="0"/>
              <a:ea typeface="HelloAnnie" panose="02000603000000000000" pitchFamily="2" charset="0"/>
            </a:endParaRPr>
          </a:p>
        </p:txBody>
      </p:sp>
      <p:sp>
        <p:nvSpPr>
          <p:cNvPr id="13" name="TextBox 12"/>
          <p:cNvSpPr txBox="1"/>
          <p:nvPr/>
        </p:nvSpPr>
        <p:spPr>
          <a:xfrm>
            <a:off x="1779948" y="4416999"/>
            <a:ext cx="6294710" cy="830997"/>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Language Arts: Sight Words and Vocabulary once or twice per week </a:t>
            </a:r>
            <a:endParaRPr lang="en-US" sz="2400" dirty="0">
              <a:latin typeface="HelloAnnie" panose="02000603000000000000" pitchFamily="2" charset="0"/>
              <a:ea typeface="HelloAnnie" panose="02000603000000000000" pitchFamily="2" charset="0"/>
            </a:endParaRPr>
          </a:p>
        </p:txBody>
      </p:sp>
      <p:sp>
        <p:nvSpPr>
          <p:cNvPr id="14" name="TextBox 13"/>
          <p:cNvSpPr txBox="1"/>
          <p:nvPr/>
        </p:nvSpPr>
        <p:spPr>
          <a:xfrm>
            <a:off x="2507478" y="2216294"/>
            <a:ext cx="4145964" cy="538609"/>
          </a:xfrm>
          <a:prstGeom prst="rect">
            <a:avLst/>
          </a:prstGeom>
          <a:noFill/>
        </p:spPr>
        <p:txBody>
          <a:bodyPr wrap="square" rtlCol="0">
            <a:spAutoFit/>
          </a:bodyPr>
          <a:lstStyle/>
          <a:p>
            <a:pPr algn="ctr"/>
            <a:r>
              <a:rPr lang="en-US" sz="2900" u="sng" dirty="0" smtClean="0">
                <a:solidFill>
                  <a:srgbClr val="E14B25"/>
                </a:solidFill>
                <a:latin typeface="Fundamental Rush"/>
                <a:cs typeface="Fundamental Rush"/>
              </a:rPr>
              <a:t>Overview</a:t>
            </a:r>
            <a:endParaRPr lang="en-US" sz="2900" u="sng" dirty="0">
              <a:solidFill>
                <a:srgbClr val="E14B25"/>
              </a:solidFill>
              <a:latin typeface="Fundamental Rush"/>
              <a:cs typeface="Fundamental Rush"/>
            </a:endParaRPr>
          </a:p>
        </p:txBody>
      </p:sp>
      <p:sp>
        <p:nvSpPr>
          <p:cNvPr id="15" name="TextBox 14"/>
          <p:cNvSpPr txBox="1"/>
          <p:nvPr/>
        </p:nvSpPr>
        <p:spPr>
          <a:xfrm>
            <a:off x="1788586" y="5266672"/>
            <a:ext cx="6697046"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Spelling: Practice words nightly or until mastered </a:t>
            </a:r>
            <a:endParaRPr lang="en-US" sz="2400" dirty="0">
              <a:latin typeface="HelloAnnie" panose="02000603000000000000" pitchFamily="2" charset="0"/>
              <a:ea typeface="HelloAnnie" panose="02000603000000000000" pitchFamily="2" charset="0"/>
            </a:endParaRPr>
          </a:p>
        </p:txBody>
      </p:sp>
      <p:sp>
        <p:nvSpPr>
          <p:cNvPr id="16" name="Oval 15"/>
          <p:cNvSpPr/>
          <p:nvPr/>
        </p:nvSpPr>
        <p:spPr>
          <a:xfrm>
            <a:off x="1525390" y="5394366"/>
            <a:ext cx="183799" cy="206276"/>
          </a:xfrm>
          <a:prstGeom prst="ellipse">
            <a:avLst/>
          </a:prstGeom>
          <a:solidFill>
            <a:srgbClr val="8FB422"/>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533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660062"/>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G</a:t>
            </a:r>
            <a:r>
              <a:rPr lang="en-US" sz="9500" dirty="0" smtClean="0">
                <a:solidFill>
                  <a:srgbClr val="DF4789"/>
                </a:solidFill>
                <a:latin typeface="Fundamental Rush"/>
                <a:cs typeface="Fundamental Rush"/>
              </a:rPr>
              <a:t>r</a:t>
            </a:r>
            <a:r>
              <a:rPr lang="en-US" sz="9500" dirty="0" smtClean="0">
                <a:solidFill>
                  <a:srgbClr val="E96230"/>
                </a:solidFill>
                <a:latin typeface="Fundamental Rush"/>
                <a:cs typeface="Fundamental Rush"/>
              </a:rPr>
              <a:t>a</a:t>
            </a:r>
            <a:r>
              <a:rPr lang="en-US" sz="9500" dirty="0" smtClean="0">
                <a:solidFill>
                  <a:srgbClr val="F3C150"/>
                </a:solidFill>
                <a:latin typeface="Fundamental Rush"/>
                <a:cs typeface="Fundamental Rush"/>
              </a:rPr>
              <a:t>d</a:t>
            </a:r>
            <a:r>
              <a:rPr lang="en-US" sz="9500" dirty="0" smtClean="0">
                <a:solidFill>
                  <a:srgbClr val="9FBE2C"/>
                </a:solidFill>
                <a:latin typeface="Fundamental Rush"/>
                <a:cs typeface="Fundamental Rush"/>
              </a:rPr>
              <a:t>i</a:t>
            </a:r>
            <a:r>
              <a:rPr lang="en-US" sz="9500" dirty="0" smtClean="0">
                <a:solidFill>
                  <a:srgbClr val="86C8C2"/>
                </a:solidFill>
                <a:latin typeface="Fundamental Rush"/>
                <a:cs typeface="Fundamental Rush"/>
              </a:rPr>
              <a:t>n</a:t>
            </a:r>
            <a:r>
              <a:rPr lang="en-US" sz="9500" dirty="0" smtClean="0">
                <a:solidFill>
                  <a:srgbClr val="4A9D95"/>
                </a:solidFill>
                <a:latin typeface="Fundamental Rush"/>
                <a:cs typeface="Fundamental Rush"/>
              </a:rPr>
              <a:t>g</a:t>
            </a:r>
            <a:endParaRPr lang="en-US" sz="9500" dirty="0">
              <a:solidFill>
                <a:srgbClr val="C1063E"/>
              </a:solidFill>
              <a:latin typeface="Fundamental Rush"/>
              <a:cs typeface="Fundamental Rush"/>
            </a:endParaRPr>
          </a:p>
        </p:txBody>
      </p:sp>
      <p:sp>
        <p:nvSpPr>
          <p:cNvPr id="4" name="Oval 3"/>
          <p:cNvSpPr/>
          <p:nvPr/>
        </p:nvSpPr>
        <p:spPr>
          <a:xfrm>
            <a:off x="1567178" y="2300879"/>
            <a:ext cx="183799" cy="206276"/>
          </a:xfrm>
          <a:prstGeom prst="ellipse">
            <a:avLst/>
          </a:prstGeom>
          <a:solidFill>
            <a:srgbClr val="B2003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562349" y="3072216"/>
            <a:ext cx="183799" cy="206276"/>
          </a:xfrm>
          <a:prstGeom prst="ellipse">
            <a:avLst/>
          </a:prstGeom>
          <a:solidFill>
            <a:srgbClr val="8FB422"/>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1562348" y="4161178"/>
            <a:ext cx="183799" cy="206276"/>
          </a:xfrm>
          <a:prstGeom prst="ellipse">
            <a:avLst/>
          </a:prstGeom>
          <a:solidFill>
            <a:srgbClr val="3D8D83"/>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567178" y="5328474"/>
            <a:ext cx="183799" cy="206276"/>
          </a:xfrm>
          <a:prstGeom prst="ellipse">
            <a:avLst/>
          </a:prstGeom>
          <a:solidFill>
            <a:srgbClr val="EFB54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519834891"/>
              </p:ext>
            </p:extLst>
          </p:nvPr>
        </p:nvGraphicFramePr>
        <p:xfrm>
          <a:off x="1984580" y="2003544"/>
          <a:ext cx="5586652" cy="4053738"/>
        </p:xfrm>
        <a:graphic>
          <a:graphicData uri="http://schemas.openxmlformats.org/drawingml/2006/table">
            <a:tbl>
              <a:tblPr firstRow="1" bandRow="1">
                <a:tableStyleId>{5C22544A-7EE6-4342-B048-85BDC9FD1C3A}</a:tableStyleId>
              </a:tblPr>
              <a:tblGrid>
                <a:gridCol w="1720688"/>
                <a:gridCol w="3865964"/>
              </a:tblGrid>
              <a:tr h="800616">
                <a:tc>
                  <a:txBody>
                    <a:bodyPr/>
                    <a:lstStyle/>
                    <a:p>
                      <a:pPr algn="ctr"/>
                      <a:endParaRPr lang="en-US" sz="1600" b="0" dirty="0" smtClean="0">
                        <a:solidFill>
                          <a:schemeClr val="tx1">
                            <a:lumMod val="85000"/>
                            <a:lumOff val="15000"/>
                          </a:schemeClr>
                        </a:solidFill>
                        <a:latin typeface="Gypsy" panose="02000600000000020000" pitchFamily="2" charset="0"/>
                        <a:ea typeface="HelloAnnie" panose="02000603000000000000" pitchFamily="2" charset="0"/>
                      </a:endParaRPr>
                    </a:p>
                    <a:p>
                      <a:pPr algn="ctr"/>
                      <a:r>
                        <a:rPr lang="en-US" sz="1600" b="0" dirty="0" smtClean="0">
                          <a:solidFill>
                            <a:schemeClr val="tx1">
                              <a:lumMod val="85000"/>
                              <a:lumOff val="15000"/>
                            </a:schemeClr>
                          </a:solidFill>
                          <a:latin typeface="Gypsy" panose="02000600000000020000" pitchFamily="2" charset="0"/>
                          <a:ea typeface="HelloAnnie" panose="02000603000000000000" pitchFamily="2" charset="0"/>
                        </a:rPr>
                        <a:t>G+</a:t>
                      </a:r>
                      <a:endParaRPr lang="en-US" sz="1600" b="0" dirty="0">
                        <a:solidFill>
                          <a:schemeClr val="tx1">
                            <a:lumMod val="85000"/>
                            <a:lumOff val="15000"/>
                          </a:schemeClr>
                        </a:solidFill>
                        <a:latin typeface="Gypsy" panose="02000600000000020000" pitchFamily="2" charset="0"/>
                        <a:ea typeface="HelloAnnie"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I understand</a:t>
                      </a:r>
                    </a:p>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Neat and Complete</a:t>
                      </a:r>
                    </a:p>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Excellent Effort</a:t>
                      </a:r>
                      <a:endParaRPr lang="en-US" sz="1600" b="0" dirty="0">
                        <a:solidFill>
                          <a:schemeClr val="tx1">
                            <a:lumMod val="85000"/>
                            <a:lumOff val="15000"/>
                          </a:schemeClr>
                        </a:solidFill>
                        <a:latin typeface="Gypsy" panose="02000600000000020000" pitchFamily="2" charset="0"/>
                        <a:ea typeface="HelloAnnie"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33560">
                <a:tc>
                  <a:txBody>
                    <a:bodyPr/>
                    <a:lstStyle/>
                    <a:p>
                      <a:pPr algn="ctr"/>
                      <a:endParaRPr lang="en-US" sz="1600" b="0" dirty="0" smtClean="0">
                        <a:solidFill>
                          <a:schemeClr val="tx1">
                            <a:lumMod val="85000"/>
                            <a:lumOff val="15000"/>
                          </a:schemeClr>
                        </a:solidFill>
                        <a:latin typeface="Gypsy" panose="02000600000000020000" pitchFamily="2" charset="0"/>
                        <a:ea typeface="HelloAnnie" panose="02000603000000000000" pitchFamily="2" charset="0"/>
                      </a:endParaRPr>
                    </a:p>
                    <a:p>
                      <a:pPr algn="ctr"/>
                      <a:r>
                        <a:rPr lang="en-US" sz="1600" b="0" dirty="0" smtClean="0">
                          <a:solidFill>
                            <a:schemeClr val="tx1">
                              <a:lumMod val="85000"/>
                              <a:lumOff val="15000"/>
                            </a:schemeClr>
                          </a:solidFill>
                          <a:latin typeface="Gypsy" panose="02000600000000020000" pitchFamily="2" charset="0"/>
                          <a:ea typeface="HelloAnnie" panose="02000603000000000000" pitchFamily="2" charset="0"/>
                        </a:rPr>
                        <a:t>G</a:t>
                      </a:r>
                      <a:endParaRPr lang="en-US" sz="1600" b="0" dirty="0">
                        <a:solidFill>
                          <a:schemeClr val="tx1">
                            <a:lumMod val="85000"/>
                            <a:lumOff val="15000"/>
                          </a:schemeClr>
                        </a:solidFill>
                        <a:latin typeface="Gypsy" panose="02000600000000020000" pitchFamily="2" charset="0"/>
                        <a:ea typeface="HelloAnnie"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smtClean="0">
                          <a:solidFill>
                            <a:schemeClr val="tx1">
                              <a:lumMod val="85000"/>
                              <a:lumOff val="15000"/>
                            </a:schemeClr>
                          </a:solidFill>
                          <a:latin typeface="Gypsy" panose="02000600000000020000" pitchFamily="2" charset="0"/>
                          <a:ea typeface="HelloAnnie" panose="02000603000000000000" pitchFamily="2" charset="0"/>
                        </a:rPr>
                        <a:t>- I mostly understand</a:t>
                      </a:r>
                    </a:p>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Mostly neat and complete</a:t>
                      </a:r>
                    </a:p>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Good Effort</a:t>
                      </a:r>
                      <a:endParaRPr lang="en-US" sz="1600" b="0" dirty="0">
                        <a:solidFill>
                          <a:schemeClr val="tx1">
                            <a:lumMod val="85000"/>
                            <a:lumOff val="15000"/>
                          </a:schemeClr>
                        </a:solidFill>
                        <a:latin typeface="Gypsy" panose="02000600000000020000" pitchFamily="2" charset="0"/>
                        <a:ea typeface="HelloAnnie"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85845">
                <a:tc>
                  <a:txBody>
                    <a:bodyPr/>
                    <a:lstStyle/>
                    <a:p>
                      <a:pPr algn="ctr"/>
                      <a:endParaRPr lang="en-US" sz="1600" b="0" dirty="0" smtClean="0">
                        <a:solidFill>
                          <a:schemeClr val="tx1">
                            <a:lumMod val="85000"/>
                            <a:lumOff val="15000"/>
                          </a:schemeClr>
                        </a:solidFill>
                        <a:latin typeface="Gypsy" panose="02000600000000020000" pitchFamily="2" charset="0"/>
                        <a:ea typeface="HelloAnnie" panose="02000603000000000000" pitchFamily="2" charset="0"/>
                      </a:endParaRPr>
                    </a:p>
                    <a:p>
                      <a:pPr algn="ctr"/>
                      <a:r>
                        <a:rPr lang="en-US" sz="1600" b="0" dirty="0" smtClean="0">
                          <a:solidFill>
                            <a:schemeClr val="tx1">
                              <a:lumMod val="85000"/>
                              <a:lumOff val="15000"/>
                            </a:schemeClr>
                          </a:solidFill>
                          <a:latin typeface="Gypsy" panose="02000600000000020000" pitchFamily="2" charset="0"/>
                          <a:ea typeface="HelloAnnie" panose="02000603000000000000" pitchFamily="2" charset="0"/>
                        </a:rPr>
                        <a:t>S</a:t>
                      </a:r>
                      <a:endParaRPr lang="en-US" sz="1600" b="0" dirty="0">
                        <a:solidFill>
                          <a:schemeClr val="tx1">
                            <a:lumMod val="85000"/>
                            <a:lumOff val="15000"/>
                          </a:schemeClr>
                        </a:solidFill>
                        <a:latin typeface="Gypsy" panose="02000600000000020000" pitchFamily="2" charset="0"/>
                        <a:ea typeface="HelloAnnie"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smtClean="0">
                          <a:solidFill>
                            <a:schemeClr val="tx1">
                              <a:lumMod val="85000"/>
                              <a:lumOff val="15000"/>
                            </a:schemeClr>
                          </a:solidFill>
                          <a:latin typeface="Gypsy" panose="02000600000000020000" pitchFamily="2" charset="0"/>
                          <a:ea typeface="HelloAnnie" panose="02000603000000000000" pitchFamily="2" charset="0"/>
                        </a:rPr>
                        <a:t>- I understand some</a:t>
                      </a:r>
                    </a:p>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Not all neat and complete</a:t>
                      </a:r>
                    </a:p>
                    <a:p>
                      <a:pPr marL="285750" indent="-285750" algn="ctr">
                        <a:buFontTx/>
                        <a:buChar char="-"/>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May not be my best effort</a:t>
                      </a:r>
                    </a:p>
                    <a:p>
                      <a:pPr marL="285750" indent="-285750" algn="ctr">
                        <a:buFontTx/>
                        <a:buChar char="-"/>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I need to ask more questions/help.</a:t>
                      </a:r>
                    </a:p>
                    <a:p>
                      <a:pPr marL="285750" indent="-285750" algn="ctr">
                        <a:buFontTx/>
                        <a:buChar char="-"/>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I may need more practice at home.</a:t>
                      </a:r>
                      <a:endParaRPr lang="en-US" sz="1600" b="0" dirty="0" smtClean="0">
                        <a:solidFill>
                          <a:schemeClr val="tx1">
                            <a:lumMod val="85000"/>
                            <a:lumOff val="15000"/>
                          </a:schemeClr>
                        </a:solidFill>
                        <a:latin typeface="Gypsy" panose="02000600000000020000" pitchFamily="2" charset="0"/>
                        <a:ea typeface="HelloAnnie"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97178">
                <a:tc>
                  <a:txBody>
                    <a:bodyPr/>
                    <a:lstStyle/>
                    <a:p>
                      <a:pPr algn="ctr"/>
                      <a:endParaRPr lang="en-US" sz="1600" b="0" dirty="0" smtClean="0">
                        <a:solidFill>
                          <a:schemeClr val="tx1">
                            <a:lumMod val="85000"/>
                            <a:lumOff val="15000"/>
                          </a:schemeClr>
                        </a:solidFill>
                        <a:latin typeface="Gypsy" panose="02000600000000020000" pitchFamily="2" charset="0"/>
                        <a:ea typeface="HelloAnnie" panose="02000603000000000000" pitchFamily="2" charset="0"/>
                      </a:endParaRPr>
                    </a:p>
                    <a:p>
                      <a:pPr algn="ctr"/>
                      <a:r>
                        <a:rPr lang="en-US" sz="1600" b="0" dirty="0" smtClean="0">
                          <a:solidFill>
                            <a:schemeClr val="tx1">
                              <a:lumMod val="85000"/>
                              <a:lumOff val="15000"/>
                            </a:schemeClr>
                          </a:solidFill>
                          <a:latin typeface="Gypsy" panose="02000600000000020000" pitchFamily="2" charset="0"/>
                          <a:ea typeface="HelloAnnie" panose="02000603000000000000" pitchFamily="2" charset="0"/>
                        </a:rPr>
                        <a:t>N</a:t>
                      </a:r>
                      <a:endParaRPr lang="en-US" sz="1600" b="0" dirty="0">
                        <a:solidFill>
                          <a:schemeClr val="tx1">
                            <a:lumMod val="85000"/>
                            <a:lumOff val="15000"/>
                          </a:schemeClr>
                        </a:solidFill>
                        <a:latin typeface="Gypsy" panose="02000600000000020000" pitchFamily="2" charset="0"/>
                        <a:ea typeface="HelloAnnie"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smtClean="0">
                          <a:solidFill>
                            <a:schemeClr val="tx1">
                              <a:lumMod val="85000"/>
                              <a:lumOff val="15000"/>
                            </a:schemeClr>
                          </a:solidFill>
                          <a:latin typeface="Gypsy" panose="02000600000000020000" pitchFamily="2" charset="0"/>
                          <a:ea typeface="HelloAnnie" panose="02000603000000000000" pitchFamily="2" charset="0"/>
                        </a:rPr>
                        <a:t>- I</a:t>
                      </a: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do not </a:t>
                      </a:r>
                      <a:r>
                        <a:rPr lang="en-US" sz="1600" b="0" dirty="0" smtClean="0">
                          <a:solidFill>
                            <a:schemeClr val="tx1">
                              <a:lumMod val="85000"/>
                              <a:lumOff val="15000"/>
                            </a:schemeClr>
                          </a:solidFill>
                          <a:latin typeface="Gypsy" panose="02000600000000020000" pitchFamily="2" charset="0"/>
                          <a:ea typeface="HelloAnnie" panose="02000603000000000000" pitchFamily="2" charset="0"/>
                        </a:rPr>
                        <a:t>understand</a:t>
                      </a:r>
                    </a:p>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May not be neat and complete</a:t>
                      </a:r>
                    </a:p>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-I need to ask more questions/help.</a:t>
                      </a:r>
                    </a:p>
                    <a:p>
                      <a:pPr marL="0" indent="0" algn="ctr">
                        <a:buFontTx/>
                        <a:buNone/>
                      </a:pPr>
                      <a:r>
                        <a:rPr lang="en-US" sz="1600" b="0" baseline="0" dirty="0" smtClean="0">
                          <a:solidFill>
                            <a:schemeClr val="tx1">
                              <a:lumMod val="85000"/>
                              <a:lumOff val="15000"/>
                            </a:schemeClr>
                          </a:solidFill>
                          <a:latin typeface="Gypsy" panose="02000600000000020000" pitchFamily="2" charset="0"/>
                          <a:ea typeface="HelloAnnie" panose="02000603000000000000" pitchFamily="2" charset="0"/>
                        </a:rPr>
                        <a:t>- I need more practice at home.</a:t>
                      </a:r>
                      <a:endParaRPr lang="en-US" sz="1600" b="0" dirty="0" smtClean="0">
                        <a:solidFill>
                          <a:schemeClr val="tx1">
                            <a:lumMod val="85000"/>
                            <a:lumOff val="15000"/>
                          </a:schemeClr>
                        </a:solidFill>
                        <a:latin typeface="Gypsy" panose="02000600000000020000" pitchFamily="2" charset="0"/>
                        <a:ea typeface="HelloAnnie"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84683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940478"/>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G</a:t>
            </a:r>
            <a:r>
              <a:rPr lang="en-US" sz="9500" dirty="0" smtClean="0">
                <a:solidFill>
                  <a:srgbClr val="DF4789"/>
                </a:solidFill>
                <a:latin typeface="Fundamental Rush"/>
                <a:cs typeface="Fundamental Rush"/>
              </a:rPr>
              <a:t>r</a:t>
            </a:r>
            <a:r>
              <a:rPr lang="en-US" sz="9500" dirty="0" smtClean="0">
                <a:solidFill>
                  <a:srgbClr val="E96230"/>
                </a:solidFill>
                <a:latin typeface="Fundamental Rush"/>
                <a:cs typeface="Fundamental Rush"/>
              </a:rPr>
              <a:t>a</a:t>
            </a:r>
            <a:r>
              <a:rPr lang="en-US" sz="9500" dirty="0" smtClean="0">
                <a:solidFill>
                  <a:srgbClr val="F3C150"/>
                </a:solidFill>
                <a:latin typeface="Fundamental Rush"/>
                <a:cs typeface="Fundamental Rush"/>
              </a:rPr>
              <a:t>d</a:t>
            </a:r>
            <a:r>
              <a:rPr lang="en-US" sz="9500" dirty="0" smtClean="0">
                <a:solidFill>
                  <a:srgbClr val="9FBE2C"/>
                </a:solidFill>
                <a:latin typeface="Fundamental Rush"/>
                <a:cs typeface="Fundamental Rush"/>
              </a:rPr>
              <a:t>i</a:t>
            </a:r>
            <a:r>
              <a:rPr lang="en-US" sz="9500" dirty="0" smtClean="0">
                <a:solidFill>
                  <a:srgbClr val="86C8C2"/>
                </a:solidFill>
                <a:latin typeface="Fundamental Rush"/>
                <a:cs typeface="Fundamental Rush"/>
              </a:rPr>
              <a:t>n</a:t>
            </a:r>
            <a:r>
              <a:rPr lang="en-US" sz="9500" dirty="0" smtClean="0">
                <a:solidFill>
                  <a:srgbClr val="4A9D95"/>
                </a:solidFill>
                <a:latin typeface="Fundamental Rush"/>
                <a:cs typeface="Fundamental Rush"/>
              </a:rPr>
              <a:t>g</a:t>
            </a:r>
            <a:endParaRPr lang="en-US" sz="9500" dirty="0">
              <a:solidFill>
                <a:srgbClr val="C1063E"/>
              </a:solidFill>
              <a:latin typeface="Fundamental Rush"/>
              <a:cs typeface="Fundamental Rush"/>
            </a:endParaRPr>
          </a:p>
        </p:txBody>
      </p:sp>
      <p:sp>
        <p:nvSpPr>
          <p:cNvPr id="11" name="TextBox 10"/>
          <p:cNvSpPr txBox="1"/>
          <p:nvPr/>
        </p:nvSpPr>
        <p:spPr>
          <a:xfrm>
            <a:off x="1219758" y="2386696"/>
            <a:ext cx="6992902" cy="3108543"/>
          </a:xfrm>
          <a:prstGeom prst="rect">
            <a:avLst/>
          </a:prstGeom>
          <a:noFill/>
        </p:spPr>
        <p:txBody>
          <a:bodyPr wrap="square" rtlCol="0">
            <a:spAutoFit/>
          </a:bodyPr>
          <a:lstStyle/>
          <a:p>
            <a:pPr algn="ctr"/>
            <a:r>
              <a:rPr lang="en-US" sz="2400" dirty="0" smtClean="0">
                <a:solidFill>
                  <a:schemeClr val="tx1">
                    <a:lumMod val="75000"/>
                    <a:lumOff val="25000"/>
                  </a:schemeClr>
                </a:solidFill>
                <a:latin typeface="Fundamental Rush"/>
                <a:cs typeface="Fundamental Rush"/>
              </a:rPr>
              <a:t>You may see a G- or S+ which is borderline G or S work. You may also see a S- which is borderline N work. </a:t>
            </a:r>
            <a:endParaRPr lang="en-US" sz="2400" dirty="0">
              <a:solidFill>
                <a:schemeClr val="tx1">
                  <a:lumMod val="75000"/>
                  <a:lumOff val="25000"/>
                </a:schemeClr>
              </a:solidFill>
              <a:latin typeface="Fundamental Rush"/>
              <a:cs typeface="Fundamental Rush"/>
            </a:endParaRPr>
          </a:p>
          <a:p>
            <a:pPr algn="ctr"/>
            <a:r>
              <a:rPr lang="en-US" sz="2400" dirty="0" smtClean="0">
                <a:solidFill>
                  <a:schemeClr val="tx1">
                    <a:lumMod val="75000"/>
                    <a:lumOff val="25000"/>
                  </a:schemeClr>
                </a:solidFill>
                <a:latin typeface="Fundamental Rush"/>
                <a:cs typeface="Fundamental Rush"/>
              </a:rPr>
              <a:t>Every child develops on a different spectrum. Typical letter grades are not given until third grade when the student can understand percentages. I want each child to understand the above rubric for improvement. Thanks for your help!</a:t>
            </a:r>
            <a:endParaRPr lang="en-US" sz="2400" dirty="0">
              <a:solidFill>
                <a:schemeClr val="tx1">
                  <a:lumMod val="75000"/>
                  <a:lumOff val="25000"/>
                </a:schemeClr>
              </a:solidFill>
              <a:latin typeface="Fundamental Rush"/>
              <a:cs typeface="Fundamental Rush"/>
            </a:endParaRPr>
          </a:p>
        </p:txBody>
      </p:sp>
    </p:spTree>
    <p:extLst>
      <p:ext uri="{BB962C8B-B14F-4D97-AF65-F5344CB8AC3E}">
        <p14:creationId xmlns:p14="http://schemas.microsoft.com/office/powerpoint/2010/main" val="2151418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4746" y="727464"/>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F</a:t>
            </a:r>
            <a:r>
              <a:rPr lang="en-US" sz="9500" dirty="0" smtClean="0">
                <a:solidFill>
                  <a:srgbClr val="DF4789"/>
                </a:solidFill>
                <a:latin typeface="Fundamental Rush"/>
                <a:cs typeface="Fundamental Rush"/>
              </a:rPr>
              <a:t>o</a:t>
            </a:r>
            <a:r>
              <a:rPr lang="en-US" sz="9500" dirty="0" smtClean="0">
                <a:solidFill>
                  <a:srgbClr val="E96230"/>
                </a:solidFill>
                <a:latin typeface="Fundamental Rush"/>
                <a:cs typeface="Fundamental Rush"/>
              </a:rPr>
              <a:t>c</a:t>
            </a:r>
            <a:r>
              <a:rPr lang="en-US" sz="9500" dirty="0" smtClean="0">
                <a:solidFill>
                  <a:srgbClr val="F3C150"/>
                </a:solidFill>
                <a:latin typeface="Fundamental Rush"/>
                <a:cs typeface="Fundamental Rush"/>
              </a:rPr>
              <a:t>u</a:t>
            </a:r>
            <a:r>
              <a:rPr lang="en-US" sz="9500" dirty="0" smtClean="0">
                <a:solidFill>
                  <a:srgbClr val="9FBE2C"/>
                </a:solidFill>
                <a:latin typeface="Fundamental Rush"/>
                <a:cs typeface="Fundamental Rush"/>
              </a:rPr>
              <a:t>s </a:t>
            </a:r>
            <a:r>
              <a:rPr lang="en-US" sz="9500" dirty="0" smtClean="0">
                <a:solidFill>
                  <a:srgbClr val="86C8C2"/>
                </a:solidFill>
                <a:latin typeface="Fundamental Rush"/>
                <a:cs typeface="Fundamental Rush"/>
              </a:rPr>
              <a:t>F</a:t>
            </a:r>
            <a:r>
              <a:rPr lang="en-US" sz="9500" dirty="0" smtClean="0">
                <a:solidFill>
                  <a:srgbClr val="4A9D95"/>
                </a:solidFill>
                <a:latin typeface="Fundamental Rush"/>
                <a:cs typeface="Fundamental Rush"/>
              </a:rPr>
              <a:t>i</a:t>
            </a:r>
            <a:r>
              <a:rPr lang="en-US" sz="9500" dirty="0" smtClean="0">
                <a:solidFill>
                  <a:srgbClr val="B20030"/>
                </a:solidFill>
                <a:latin typeface="Fundamental Rush"/>
                <a:cs typeface="Fundamental Rush"/>
              </a:rPr>
              <a:t>v</a:t>
            </a:r>
            <a:r>
              <a:rPr lang="en-US" sz="9500" dirty="0" smtClean="0">
                <a:solidFill>
                  <a:srgbClr val="D52C76"/>
                </a:solidFill>
                <a:latin typeface="Fundamental Rush"/>
                <a:cs typeface="Fundamental Rush"/>
              </a:rPr>
              <a:t>e</a:t>
            </a:r>
            <a:endParaRPr lang="en-US" sz="9500" dirty="0">
              <a:solidFill>
                <a:srgbClr val="D52C76"/>
              </a:solidFill>
              <a:latin typeface="Fundamental Rush"/>
              <a:cs typeface="Fundamental Rush"/>
            </a:endParaRPr>
          </a:p>
        </p:txBody>
      </p:sp>
      <p:sp>
        <p:nvSpPr>
          <p:cNvPr id="11" name="TextBox 10"/>
          <p:cNvSpPr txBox="1"/>
          <p:nvPr/>
        </p:nvSpPr>
        <p:spPr>
          <a:xfrm>
            <a:off x="948260" y="1901952"/>
            <a:ext cx="7537372" cy="4401205"/>
          </a:xfrm>
          <a:prstGeom prst="rect">
            <a:avLst/>
          </a:prstGeom>
          <a:noFill/>
        </p:spPr>
        <p:txBody>
          <a:bodyPr wrap="square" rtlCol="0">
            <a:spAutoFit/>
          </a:bodyPr>
          <a:lstStyle/>
          <a:p>
            <a:pPr algn="ctr"/>
            <a:r>
              <a:rPr lang="en-US" sz="2000" dirty="0" smtClean="0">
                <a:solidFill>
                  <a:schemeClr val="tx1">
                    <a:lumMod val="75000"/>
                    <a:lumOff val="25000"/>
                  </a:schemeClr>
                </a:solidFill>
                <a:latin typeface="HelloAli" panose="02000603000000000000" pitchFamily="2" charset="0"/>
                <a:ea typeface="HelloAli" panose="02000603000000000000" pitchFamily="2" charset="0"/>
                <a:cs typeface="Fundamental Rush"/>
              </a:rPr>
              <a:t>This year, we will be building a cooperative learning environment. Our class will be spending a lot of time together this year and becoming a team that can work together in a fun, productive way. The “muscles” and skills required of a strong team member need to be developed and strengthened. To do this, we will participate in an approach that empowers students to take ownership of and be responsible for their own behavior while building the skills necessary to establish a sense of self-control, accountability, and teambuilding in the classroom. We will be working on controlling our 3 tools: body, voice, and imagination, while strengthening two important skills: cooperation and concentration. We will reflect on how we used these tools each day in order to improve. </a:t>
            </a:r>
            <a:endParaRPr lang="en-US" sz="2000" dirty="0">
              <a:solidFill>
                <a:schemeClr val="tx1">
                  <a:lumMod val="75000"/>
                  <a:lumOff val="25000"/>
                </a:schemeClr>
              </a:solidFill>
              <a:latin typeface="HelloAli" panose="02000603000000000000" pitchFamily="2" charset="0"/>
              <a:ea typeface="HelloAli" panose="02000603000000000000" pitchFamily="2" charset="0"/>
              <a:cs typeface="Fundamental Rush"/>
            </a:endParaRPr>
          </a:p>
        </p:txBody>
      </p:sp>
    </p:spTree>
    <p:extLst>
      <p:ext uri="{BB962C8B-B14F-4D97-AF65-F5344CB8AC3E}">
        <p14:creationId xmlns:p14="http://schemas.microsoft.com/office/powerpoint/2010/main" val="425538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812808"/>
            <a:ext cx="7264400" cy="1400383"/>
          </a:xfrm>
          <a:prstGeom prst="rect">
            <a:avLst/>
          </a:prstGeom>
          <a:noFill/>
        </p:spPr>
        <p:txBody>
          <a:bodyPr wrap="square" rtlCol="0">
            <a:spAutoFit/>
          </a:bodyPr>
          <a:lstStyle/>
          <a:p>
            <a:pPr algn="ctr"/>
            <a:r>
              <a:rPr lang="en-US" sz="8500" dirty="0" smtClean="0">
                <a:solidFill>
                  <a:srgbClr val="C1063E"/>
                </a:solidFill>
                <a:latin typeface="Fundamental Rush"/>
                <a:cs typeface="Fundamental Rush"/>
              </a:rPr>
              <a:t>E</a:t>
            </a:r>
            <a:r>
              <a:rPr lang="en-US" sz="8500" dirty="0" smtClean="0">
                <a:solidFill>
                  <a:srgbClr val="DF4789"/>
                </a:solidFill>
                <a:latin typeface="Fundamental Rush"/>
                <a:cs typeface="Fundamental Rush"/>
              </a:rPr>
              <a:t>x</a:t>
            </a:r>
            <a:r>
              <a:rPr lang="en-US" sz="8500" dirty="0" smtClean="0">
                <a:solidFill>
                  <a:srgbClr val="E96230"/>
                </a:solidFill>
                <a:latin typeface="Fundamental Rush"/>
                <a:cs typeface="Fundamental Rush"/>
              </a:rPr>
              <a:t>p</a:t>
            </a:r>
            <a:r>
              <a:rPr lang="en-US" sz="8500" dirty="0" smtClean="0">
                <a:solidFill>
                  <a:srgbClr val="F3C150"/>
                </a:solidFill>
                <a:latin typeface="Fundamental Rush"/>
                <a:cs typeface="Fundamental Rush"/>
              </a:rPr>
              <a:t>e</a:t>
            </a:r>
            <a:r>
              <a:rPr lang="en-US" sz="8500" dirty="0" smtClean="0">
                <a:solidFill>
                  <a:srgbClr val="9FBE2C"/>
                </a:solidFill>
                <a:latin typeface="Fundamental Rush"/>
                <a:cs typeface="Fundamental Rush"/>
              </a:rPr>
              <a:t>c</a:t>
            </a:r>
            <a:r>
              <a:rPr lang="en-US" sz="8500" dirty="0" smtClean="0">
                <a:solidFill>
                  <a:srgbClr val="86C8C2"/>
                </a:solidFill>
                <a:latin typeface="Fundamental Rush"/>
                <a:cs typeface="Fundamental Rush"/>
              </a:rPr>
              <a:t>t</a:t>
            </a:r>
            <a:r>
              <a:rPr lang="en-US" sz="8500" dirty="0" smtClean="0">
                <a:solidFill>
                  <a:srgbClr val="4A9D95"/>
                </a:solidFill>
                <a:latin typeface="Fundamental Rush"/>
                <a:cs typeface="Fundamental Rush"/>
              </a:rPr>
              <a:t>a</a:t>
            </a:r>
            <a:r>
              <a:rPr lang="en-US" sz="8500" dirty="0" smtClean="0">
                <a:solidFill>
                  <a:srgbClr val="C1063E"/>
                </a:solidFill>
                <a:latin typeface="Fundamental Rush"/>
                <a:cs typeface="Fundamental Rush"/>
              </a:rPr>
              <a:t>t</a:t>
            </a:r>
            <a:r>
              <a:rPr lang="en-US" sz="8500" dirty="0" smtClean="0">
                <a:solidFill>
                  <a:srgbClr val="DF4789"/>
                </a:solidFill>
                <a:latin typeface="Fundamental Rush"/>
                <a:cs typeface="Fundamental Rush"/>
              </a:rPr>
              <a:t>i</a:t>
            </a:r>
            <a:r>
              <a:rPr lang="en-US" sz="8500" dirty="0" smtClean="0">
                <a:solidFill>
                  <a:srgbClr val="E96230"/>
                </a:solidFill>
                <a:latin typeface="Fundamental Rush"/>
                <a:cs typeface="Fundamental Rush"/>
              </a:rPr>
              <a:t>o</a:t>
            </a:r>
            <a:r>
              <a:rPr lang="en-US" sz="8500" dirty="0" smtClean="0">
                <a:solidFill>
                  <a:srgbClr val="F3C150"/>
                </a:solidFill>
                <a:latin typeface="Fundamental Rush"/>
                <a:cs typeface="Fundamental Rush"/>
              </a:rPr>
              <a:t>n</a:t>
            </a:r>
            <a:r>
              <a:rPr lang="en-US" sz="8500" dirty="0" smtClean="0">
                <a:solidFill>
                  <a:srgbClr val="9FBE2C"/>
                </a:solidFill>
                <a:latin typeface="Fundamental Rush"/>
                <a:cs typeface="Fundamental Rush"/>
              </a:rPr>
              <a:t>s</a:t>
            </a:r>
            <a:endParaRPr lang="en-US" sz="8500" dirty="0">
              <a:solidFill>
                <a:srgbClr val="C1063E"/>
              </a:solidFill>
              <a:latin typeface="Fundamental Rush"/>
              <a:cs typeface="Fundamental Rush"/>
            </a:endParaRPr>
          </a:p>
        </p:txBody>
      </p:sp>
      <p:sp>
        <p:nvSpPr>
          <p:cNvPr id="3" name="TextBox 2"/>
          <p:cNvSpPr txBox="1"/>
          <p:nvPr/>
        </p:nvSpPr>
        <p:spPr>
          <a:xfrm>
            <a:off x="864046" y="1959548"/>
            <a:ext cx="7264400" cy="1246495"/>
          </a:xfrm>
          <a:prstGeom prst="rect">
            <a:avLst/>
          </a:prstGeom>
          <a:noFill/>
        </p:spPr>
        <p:txBody>
          <a:bodyPr wrap="square" rtlCol="0">
            <a:spAutoFit/>
          </a:bodyPr>
          <a:lstStyle/>
          <a:p>
            <a:pPr algn="ctr"/>
            <a:r>
              <a:rPr lang="en-US" sz="7500" dirty="0" smtClean="0">
                <a:solidFill>
                  <a:srgbClr val="7F7F7F"/>
                </a:solidFill>
                <a:latin typeface="Fundamental Rush"/>
                <a:cs typeface="Fundamental Rush"/>
              </a:rPr>
              <a:t>Class Rule</a:t>
            </a:r>
            <a:endParaRPr lang="en-US" sz="7500" dirty="0">
              <a:solidFill>
                <a:srgbClr val="7F7F7F"/>
              </a:solidFill>
              <a:latin typeface="Fundamental Rush"/>
              <a:cs typeface="Fundamental Rush"/>
            </a:endParaRPr>
          </a:p>
        </p:txBody>
      </p:sp>
      <p:sp>
        <p:nvSpPr>
          <p:cNvPr id="12" name="Rectangle 11"/>
          <p:cNvSpPr/>
          <p:nvPr/>
        </p:nvSpPr>
        <p:spPr>
          <a:xfrm>
            <a:off x="1035958" y="3167433"/>
            <a:ext cx="7201579" cy="437043"/>
          </a:xfrm>
          <a:prstGeom prst="rect">
            <a:avLst/>
          </a:prstGeom>
        </p:spPr>
        <p:txBody>
          <a:bodyPr wrap="square">
            <a:spAutoFit/>
          </a:bodyPr>
          <a:lstStyle/>
          <a:p>
            <a:pPr algn="ctr">
              <a:lnSpc>
                <a:spcPct val="80000"/>
              </a:lnSpc>
            </a:pPr>
            <a:r>
              <a:rPr lang="en-US" sz="2800" dirty="0" smtClean="0">
                <a:solidFill>
                  <a:schemeClr val="tx1">
                    <a:lumMod val="75000"/>
                    <a:lumOff val="25000"/>
                  </a:schemeClr>
                </a:solidFill>
                <a:latin typeface="Fundamental Rush"/>
                <a:cs typeface="Fundamental Rush"/>
              </a:rPr>
              <a:t>The most important rule in my class is:  </a:t>
            </a:r>
          </a:p>
        </p:txBody>
      </p:sp>
      <p:sp>
        <p:nvSpPr>
          <p:cNvPr id="13" name="Rectangle 12"/>
          <p:cNvSpPr/>
          <p:nvPr/>
        </p:nvSpPr>
        <p:spPr>
          <a:xfrm>
            <a:off x="1271904" y="4890717"/>
            <a:ext cx="6564618" cy="929485"/>
          </a:xfrm>
          <a:prstGeom prst="rect">
            <a:avLst/>
          </a:prstGeom>
        </p:spPr>
        <p:txBody>
          <a:bodyPr wrap="square">
            <a:spAutoFit/>
          </a:bodyPr>
          <a:lstStyle/>
          <a:p>
            <a:pPr algn="ctr">
              <a:lnSpc>
                <a:spcPct val="80000"/>
              </a:lnSpc>
            </a:pPr>
            <a:r>
              <a:rPr lang="en-US" sz="3200" dirty="0">
                <a:solidFill>
                  <a:schemeClr val="tx1">
                    <a:lumMod val="75000"/>
                    <a:lumOff val="25000"/>
                  </a:schemeClr>
                </a:solidFill>
                <a:latin typeface="Fundamental Rush"/>
                <a:cs typeface="Fundamental Rush"/>
              </a:rPr>
              <a:t>Students must respect themself, others, the school, and learning</a:t>
            </a:r>
            <a:r>
              <a:rPr lang="en-US" sz="3600" dirty="0">
                <a:solidFill>
                  <a:schemeClr val="tx1">
                    <a:lumMod val="75000"/>
                    <a:lumOff val="25000"/>
                  </a:schemeClr>
                </a:solidFill>
                <a:latin typeface="Fundamental Rush"/>
                <a:cs typeface="Fundamental Rush"/>
              </a:rPr>
              <a:t>.  </a:t>
            </a:r>
          </a:p>
        </p:txBody>
      </p:sp>
      <p:sp>
        <p:nvSpPr>
          <p:cNvPr id="14" name="TextBox 13"/>
          <p:cNvSpPr txBox="1"/>
          <p:nvPr/>
        </p:nvSpPr>
        <p:spPr>
          <a:xfrm>
            <a:off x="985831" y="3507046"/>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R</a:t>
            </a:r>
            <a:r>
              <a:rPr lang="en-US" sz="9500" dirty="0" smtClean="0">
                <a:solidFill>
                  <a:srgbClr val="DF4789"/>
                </a:solidFill>
                <a:latin typeface="Fundamental Rush"/>
                <a:cs typeface="Fundamental Rush"/>
              </a:rPr>
              <a:t>E</a:t>
            </a:r>
            <a:r>
              <a:rPr lang="en-US" sz="9500" dirty="0" smtClean="0">
                <a:solidFill>
                  <a:srgbClr val="E96230"/>
                </a:solidFill>
                <a:latin typeface="Fundamental Rush"/>
                <a:cs typeface="Fundamental Rush"/>
              </a:rPr>
              <a:t>S</a:t>
            </a:r>
            <a:r>
              <a:rPr lang="en-US" sz="9500" dirty="0" smtClean="0">
                <a:solidFill>
                  <a:srgbClr val="F3C150"/>
                </a:solidFill>
                <a:latin typeface="Fundamental Rush"/>
                <a:cs typeface="Fundamental Rush"/>
              </a:rPr>
              <a:t>P</a:t>
            </a:r>
            <a:r>
              <a:rPr lang="en-US" sz="9500" dirty="0" smtClean="0">
                <a:solidFill>
                  <a:srgbClr val="9FBE2C"/>
                </a:solidFill>
                <a:latin typeface="Fundamental Rush"/>
                <a:cs typeface="Fundamental Rush"/>
              </a:rPr>
              <a:t>E</a:t>
            </a:r>
            <a:r>
              <a:rPr lang="en-US" sz="9500" dirty="0" smtClean="0">
                <a:solidFill>
                  <a:srgbClr val="86C8C2"/>
                </a:solidFill>
                <a:latin typeface="Fundamental Rush"/>
                <a:cs typeface="Fundamental Rush"/>
              </a:rPr>
              <a:t>C</a:t>
            </a:r>
            <a:r>
              <a:rPr lang="en-US" sz="9500" dirty="0" smtClean="0">
                <a:solidFill>
                  <a:srgbClr val="4A9D95"/>
                </a:solidFill>
                <a:latin typeface="Fundamental Rush"/>
                <a:cs typeface="Fundamental Rush"/>
              </a:rPr>
              <a:t>T</a:t>
            </a:r>
            <a:endParaRPr lang="en-US" sz="9500" dirty="0">
              <a:solidFill>
                <a:srgbClr val="C1063E"/>
              </a:solidFill>
              <a:latin typeface="Fundamental Rush"/>
              <a:cs typeface="Fundamental Rush"/>
            </a:endParaRPr>
          </a:p>
        </p:txBody>
      </p:sp>
    </p:spTree>
    <p:extLst>
      <p:ext uri="{BB962C8B-B14F-4D97-AF65-F5344CB8AC3E}">
        <p14:creationId xmlns:p14="http://schemas.microsoft.com/office/powerpoint/2010/main" val="142498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4969" y="1080200"/>
            <a:ext cx="7264400" cy="1569660"/>
          </a:xfrm>
          <a:prstGeom prst="rect">
            <a:avLst/>
          </a:prstGeom>
          <a:noFill/>
        </p:spPr>
        <p:txBody>
          <a:bodyPr wrap="square" rtlCol="0">
            <a:spAutoFit/>
          </a:bodyPr>
          <a:lstStyle/>
          <a:p>
            <a:pPr algn="ctr"/>
            <a:r>
              <a:rPr lang="en-US" sz="9600" dirty="0" smtClean="0">
                <a:solidFill>
                  <a:srgbClr val="C1063E"/>
                </a:solidFill>
                <a:latin typeface="Fundamental Rush"/>
                <a:cs typeface="Fundamental Rush"/>
              </a:rPr>
              <a:t>T</a:t>
            </a:r>
            <a:r>
              <a:rPr lang="en-US" sz="9600" dirty="0" smtClean="0">
                <a:solidFill>
                  <a:srgbClr val="DF4789"/>
                </a:solidFill>
                <a:latin typeface="Fundamental Rush"/>
                <a:cs typeface="Fundamental Rush"/>
              </a:rPr>
              <a:t>h</a:t>
            </a:r>
            <a:r>
              <a:rPr lang="en-US" sz="9600" dirty="0" smtClean="0">
                <a:solidFill>
                  <a:srgbClr val="E96230"/>
                </a:solidFill>
                <a:latin typeface="Fundamental Rush"/>
                <a:cs typeface="Fundamental Rush"/>
              </a:rPr>
              <a:t>a</a:t>
            </a:r>
            <a:r>
              <a:rPr lang="en-US" sz="9600" dirty="0" smtClean="0">
                <a:solidFill>
                  <a:srgbClr val="F3C150"/>
                </a:solidFill>
                <a:latin typeface="Fundamental Rush"/>
                <a:cs typeface="Fundamental Rush"/>
              </a:rPr>
              <a:t>n</a:t>
            </a:r>
            <a:r>
              <a:rPr lang="en-US" sz="9600" dirty="0" smtClean="0">
                <a:solidFill>
                  <a:srgbClr val="9FBE2C"/>
                </a:solidFill>
                <a:latin typeface="Fundamental Rush"/>
                <a:cs typeface="Fundamental Rush"/>
              </a:rPr>
              <a:t>k </a:t>
            </a:r>
            <a:r>
              <a:rPr lang="en-US" sz="9600" dirty="0" smtClean="0">
                <a:solidFill>
                  <a:srgbClr val="86C8C2"/>
                </a:solidFill>
                <a:latin typeface="Fundamental Rush"/>
                <a:cs typeface="Fundamental Rush"/>
              </a:rPr>
              <a:t>Y</a:t>
            </a:r>
            <a:r>
              <a:rPr lang="en-US" sz="9600" dirty="0" smtClean="0">
                <a:solidFill>
                  <a:srgbClr val="4A9D95"/>
                </a:solidFill>
                <a:latin typeface="Fundamental Rush"/>
                <a:cs typeface="Fundamental Rush"/>
              </a:rPr>
              <a:t>o</a:t>
            </a:r>
            <a:r>
              <a:rPr lang="en-US" sz="9600" dirty="0" smtClean="0">
                <a:solidFill>
                  <a:srgbClr val="C1063E"/>
                </a:solidFill>
                <a:latin typeface="Fundamental Rush"/>
                <a:cs typeface="Fundamental Rush"/>
              </a:rPr>
              <a:t>u</a:t>
            </a:r>
            <a:r>
              <a:rPr lang="en-US" sz="9600" dirty="0">
                <a:solidFill>
                  <a:srgbClr val="DF4789"/>
                </a:solidFill>
                <a:latin typeface="Fundamental Rush"/>
                <a:cs typeface="Fundamental Rush"/>
              </a:rPr>
              <a:t>!</a:t>
            </a:r>
            <a:endParaRPr lang="en-US" sz="9600" dirty="0">
              <a:solidFill>
                <a:srgbClr val="C1063E"/>
              </a:solidFill>
              <a:latin typeface="Fundamental Rush"/>
              <a:cs typeface="Fundamental Rush"/>
            </a:endParaRPr>
          </a:p>
        </p:txBody>
      </p:sp>
      <p:sp>
        <p:nvSpPr>
          <p:cNvPr id="11" name="Rectangle 10"/>
          <p:cNvSpPr/>
          <p:nvPr/>
        </p:nvSpPr>
        <p:spPr>
          <a:xfrm>
            <a:off x="1871407" y="2866968"/>
            <a:ext cx="5597515" cy="2603790"/>
          </a:xfrm>
          <a:prstGeom prst="rect">
            <a:avLst/>
          </a:prstGeom>
        </p:spPr>
        <p:txBody>
          <a:bodyPr wrap="square">
            <a:spAutoFit/>
          </a:bodyPr>
          <a:lstStyle/>
          <a:p>
            <a:pPr algn="ctr">
              <a:lnSpc>
                <a:spcPct val="80000"/>
              </a:lnSpc>
            </a:pPr>
            <a:r>
              <a:rPr lang="en-US" sz="3400" dirty="0" smtClean="0">
                <a:solidFill>
                  <a:schemeClr val="tx1">
                    <a:lumMod val="75000"/>
                    <a:lumOff val="25000"/>
                  </a:schemeClr>
                </a:solidFill>
                <a:latin typeface="Fundamental Rush"/>
                <a:cs typeface="Fundamental Rush"/>
              </a:rPr>
              <a:t>I appreciate all your collaboration and cooperation to make this a successful year!  If you have any questions at all, do not hesitate to contact me!  </a:t>
            </a:r>
          </a:p>
          <a:p>
            <a:pPr algn="ctr">
              <a:lnSpc>
                <a:spcPct val="80000"/>
              </a:lnSpc>
            </a:pPr>
            <a:endParaRPr lang="en-US" sz="3400" dirty="0">
              <a:solidFill>
                <a:schemeClr val="tx1">
                  <a:lumMod val="75000"/>
                  <a:lumOff val="25000"/>
                </a:schemeClr>
              </a:solidFill>
              <a:latin typeface="Fundamental Rush"/>
              <a:cs typeface="Fundamental Rush"/>
            </a:endParaRPr>
          </a:p>
        </p:txBody>
      </p:sp>
    </p:spTree>
    <p:extLst>
      <p:ext uri="{BB962C8B-B14F-4D97-AF65-F5344CB8AC3E}">
        <p14:creationId xmlns:p14="http://schemas.microsoft.com/office/powerpoint/2010/main" val="4189883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863607"/>
            <a:ext cx="7264400" cy="1246495"/>
          </a:xfrm>
          <a:prstGeom prst="rect">
            <a:avLst/>
          </a:prstGeom>
          <a:noFill/>
        </p:spPr>
        <p:txBody>
          <a:bodyPr wrap="square" rtlCol="0">
            <a:spAutoFit/>
          </a:bodyPr>
          <a:lstStyle/>
          <a:p>
            <a:pPr algn="ctr"/>
            <a:r>
              <a:rPr lang="en-US" sz="7500" dirty="0" smtClean="0">
                <a:solidFill>
                  <a:srgbClr val="C1063E"/>
                </a:solidFill>
                <a:latin typeface="Fundamental Rush"/>
                <a:cs typeface="Fundamental Rush"/>
              </a:rPr>
              <a:t>C</a:t>
            </a:r>
            <a:r>
              <a:rPr lang="en-US" sz="7500" dirty="0" smtClean="0">
                <a:solidFill>
                  <a:srgbClr val="DF4789"/>
                </a:solidFill>
                <a:latin typeface="Fundamental Rush"/>
                <a:cs typeface="Fundamental Rush"/>
              </a:rPr>
              <a:t>o</a:t>
            </a:r>
            <a:r>
              <a:rPr lang="en-US" sz="7500" dirty="0" smtClean="0">
                <a:solidFill>
                  <a:srgbClr val="E96230"/>
                </a:solidFill>
                <a:latin typeface="Fundamental Rush"/>
                <a:cs typeface="Fundamental Rush"/>
              </a:rPr>
              <a:t>m</a:t>
            </a:r>
            <a:r>
              <a:rPr lang="en-US" sz="7500" dirty="0" smtClean="0">
                <a:solidFill>
                  <a:srgbClr val="F3C150"/>
                </a:solidFill>
                <a:latin typeface="Fundamental Rush"/>
                <a:cs typeface="Fundamental Rush"/>
              </a:rPr>
              <a:t>m</a:t>
            </a:r>
            <a:r>
              <a:rPr lang="en-US" sz="7500" dirty="0" smtClean="0">
                <a:solidFill>
                  <a:srgbClr val="9FBE2C"/>
                </a:solidFill>
                <a:latin typeface="Fundamental Rush"/>
                <a:cs typeface="Fundamental Rush"/>
              </a:rPr>
              <a:t>u</a:t>
            </a:r>
            <a:r>
              <a:rPr lang="en-US" sz="7500" dirty="0" smtClean="0">
                <a:solidFill>
                  <a:srgbClr val="86C8C2"/>
                </a:solidFill>
                <a:latin typeface="Fundamental Rush"/>
                <a:cs typeface="Fundamental Rush"/>
              </a:rPr>
              <a:t>n</a:t>
            </a:r>
            <a:r>
              <a:rPr lang="en-US" sz="7500" dirty="0" smtClean="0">
                <a:solidFill>
                  <a:srgbClr val="4A9D95"/>
                </a:solidFill>
                <a:latin typeface="Fundamental Rush"/>
                <a:cs typeface="Fundamental Rush"/>
              </a:rPr>
              <a:t>i</a:t>
            </a:r>
            <a:r>
              <a:rPr lang="en-US" sz="7500" dirty="0" smtClean="0">
                <a:solidFill>
                  <a:srgbClr val="C1063E"/>
                </a:solidFill>
                <a:latin typeface="Fundamental Rush"/>
                <a:cs typeface="Fundamental Rush"/>
              </a:rPr>
              <a:t>c</a:t>
            </a:r>
            <a:r>
              <a:rPr lang="en-US" sz="7500" dirty="0" smtClean="0">
                <a:solidFill>
                  <a:srgbClr val="DF4789"/>
                </a:solidFill>
                <a:latin typeface="Fundamental Rush"/>
                <a:cs typeface="Fundamental Rush"/>
              </a:rPr>
              <a:t>a</a:t>
            </a:r>
            <a:r>
              <a:rPr lang="en-US" sz="7500" dirty="0" smtClean="0">
                <a:solidFill>
                  <a:srgbClr val="E96230"/>
                </a:solidFill>
                <a:latin typeface="Fundamental Rush"/>
                <a:cs typeface="Fundamental Rush"/>
              </a:rPr>
              <a:t>t</a:t>
            </a:r>
            <a:r>
              <a:rPr lang="en-US" sz="7500" dirty="0" smtClean="0">
                <a:solidFill>
                  <a:srgbClr val="F3C150"/>
                </a:solidFill>
                <a:latin typeface="Fundamental Rush"/>
                <a:cs typeface="Fundamental Rush"/>
              </a:rPr>
              <a:t>i</a:t>
            </a:r>
            <a:r>
              <a:rPr lang="en-US" sz="7500" dirty="0" smtClean="0">
                <a:solidFill>
                  <a:srgbClr val="9FBE2C"/>
                </a:solidFill>
                <a:latin typeface="Fundamental Rush"/>
                <a:cs typeface="Fundamental Rush"/>
              </a:rPr>
              <a:t>o</a:t>
            </a:r>
            <a:r>
              <a:rPr lang="en-US" sz="7500" dirty="0" smtClean="0">
                <a:solidFill>
                  <a:srgbClr val="86C8C2"/>
                </a:solidFill>
                <a:latin typeface="Fundamental Rush"/>
                <a:cs typeface="Fundamental Rush"/>
              </a:rPr>
              <a:t>n</a:t>
            </a:r>
            <a:endParaRPr lang="en-US" sz="7500" dirty="0">
              <a:solidFill>
                <a:srgbClr val="C1063E"/>
              </a:solidFill>
              <a:latin typeface="Fundamental Rush"/>
              <a:cs typeface="Fundamental Rush"/>
            </a:endParaRPr>
          </a:p>
        </p:txBody>
      </p:sp>
      <p:sp>
        <p:nvSpPr>
          <p:cNvPr id="4" name="Oval 3"/>
          <p:cNvSpPr/>
          <p:nvPr/>
        </p:nvSpPr>
        <p:spPr>
          <a:xfrm>
            <a:off x="1462037" y="2503863"/>
            <a:ext cx="183799" cy="206276"/>
          </a:xfrm>
          <a:prstGeom prst="ellipse">
            <a:avLst/>
          </a:prstGeom>
          <a:solidFill>
            <a:srgbClr val="B2003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457719" y="3448567"/>
            <a:ext cx="183799" cy="206276"/>
          </a:xfrm>
          <a:prstGeom prst="ellipse">
            <a:avLst/>
          </a:prstGeom>
          <a:solidFill>
            <a:srgbClr val="E14B25"/>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462037" y="4445028"/>
            <a:ext cx="183799" cy="206276"/>
          </a:xfrm>
          <a:prstGeom prst="ellipse">
            <a:avLst/>
          </a:prstGeom>
          <a:solidFill>
            <a:srgbClr val="8FB422"/>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1453682" y="5429388"/>
            <a:ext cx="183799" cy="206276"/>
          </a:xfrm>
          <a:prstGeom prst="ellipse">
            <a:avLst/>
          </a:prstGeom>
          <a:solidFill>
            <a:srgbClr val="3D8D83"/>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771153" y="2315472"/>
            <a:ext cx="5979476" cy="830997"/>
          </a:xfrm>
          <a:prstGeom prst="rect">
            <a:avLst/>
          </a:prstGeom>
        </p:spPr>
        <p:txBody>
          <a:bodyPr wrap="square">
            <a:spAutoFit/>
          </a:bodyPr>
          <a:lstStyle/>
          <a:p>
            <a:pPr>
              <a:lnSpc>
                <a:spcPct val="80000"/>
              </a:lnSpc>
            </a:pPr>
            <a:r>
              <a:rPr lang="en-US" sz="3000" dirty="0" smtClean="0">
                <a:solidFill>
                  <a:schemeClr val="tx1">
                    <a:lumMod val="75000"/>
                    <a:lumOff val="25000"/>
                  </a:schemeClr>
                </a:solidFill>
                <a:latin typeface="Fundamental Rush"/>
                <a:cs typeface="Fundamental Rush"/>
              </a:rPr>
              <a:t>Classroom Website: </a:t>
            </a:r>
            <a:r>
              <a:rPr lang="en-US" sz="3000" dirty="0" smtClean="0">
                <a:solidFill>
                  <a:schemeClr val="tx1">
                    <a:lumMod val="75000"/>
                    <a:lumOff val="25000"/>
                  </a:schemeClr>
                </a:solidFill>
                <a:latin typeface="Fundamental Rush"/>
                <a:cs typeface="Fundamental Rush"/>
              </a:rPr>
              <a:t>borgmeyer.weebly.com</a:t>
            </a:r>
            <a:endParaRPr lang="en-US" sz="3000" dirty="0">
              <a:solidFill>
                <a:schemeClr val="tx1">
                  <a:lumMod val="75000"/>
                  <a:lumOff val="25000"/>
                </a:schemeClr>
              </a:solidFill>
              <a:latin typeface="Fundamental Rush"/>
              <a:cs typeface="Fundamental Rush"/>
            </a:endParaRPr>
          </a:p>
        </p:txBody>
      </p:sp>
      <p:sp>
        <p:nvSpPr>
          <p:cNvPr id="14" name="Rectangle 13"/>
          <p:cNvSpPr/>
          <p:nvPr/>
        </p:nvSpPr>
        <p:spPr>
          <a:xfrm>
            <a:off x="1771153" y="4309639"/>
            <a:ext cx="5597515" cy="830997"/>
          </a:xfrm>
          <a:prstGeom prst="rect">
            <a:avLst/>
          </a:prstGeom>
        </p:spPr>
        <p:txBody>
          <a:bodyPr wrap="square">
            <a:spAutoFit/>
          </a:bodyPr>
          <a:lstStyle/>
          <a:p>
            <a:pPr>
              <a:lnSpc>
                <a:spcPct val="80000"/>
              </a:lnSpc>
            </a:pPr>
            <a:r>
              <a:rPr lang="en-US" sz="3000" dirty="0" smtClean="0">
                <a:solidFill>
                  <a:schemeClr val="tx1">
                    <a:lumMod val="75000"/>
                    <a:lumOff val="25000"/>
                  </a:schemeClr>
                </a:solidFill>
                <a:latin typeface="Fundamental Rush"/>
                <a:cs typeface="Fundamental Rush"/>
              </a:rPr>
              <a:t>Phone Contact: 618-281-5353 ext. </a:t>
            </a:r>
            <a:r>
              <a:rPr lang="en-US" sz="3000" dirty="0" smtClean="0">
                <a:solidFill>
                  <a:schemeClr val="tx1">
                    <a:lumMod val="75000"/>
                    <a:lumOff val="25000"/>
                  </a:schemeClr>
                </a:solidFill>
                <a:latin typeface="Fundamental Rush"/>
                <a:cs typeface="Fundamental Rush"/>
              </a:rPr>
              <a:t>133</a:t>
            </a:r>
            <a:endParaRPr lang="en-US" sz="3000" dirty="0">
              <a:solidFill>
                <a:schemeClr val="tx1">
                  <a:lumMod val="75000"/>
                  <a:lumOff val="25000"/>
                </a:schemeClr>
              </a:solidFill>
              <a:latin typeface="Fundamental Rush"/>
              <a:cs typeface="Fundamental Rush"/>
            </a:endParaRPr>
          </a:p>
        </p:txBody>
      </p:sp>
      <p:sp>
        <p:nvSpPr>
          <p:cNvPr id="15" name="Rectangle 14"/>
          <p:cNvSpPr/>
          <p:nvPr/>
        </p:nvSpPr>
        <p:spPr>
          <a:xfrm>
            <a:off x="1777210" y="3369635"/>
            <a:ext cx="5597515" cy="830997"/>
          </a:xfrm>
          <a:prstGeom prst="rect">
            <a:avLst/>
          </a:prstGeom>
        </p:spPr>
        <p:txBody>
          <a:bodyPr wrap="square">
            <a:spAutoFit/>
          </a:bodyPr>
          <a:lstStyle/>
          <a:p>
            <a:pPr>
              <a:lnSpc>
                <a:spcPct val="80000"/>
              </a:lnSpc>
            </a:pPr>
            <a:r>
              <a:rPr lang="en-US" sz="3000" dirty="0" smtClean="0">
                <a:solidFill>
                  <a:schemeClr val="tx1">
                    <a:lumMod val="75000"/>
                    <a:lumOff val="25000"/>
                  </a:schemeClr>
                </a:solidFill>
                <a:latin typeface="Fundamental Rush"/>
                <a:cs typeface="Fundamental Rush"/>
              </a:rPr>
              <a:t>Email Contact: </a:t>
            </a:r>
            <a:r>
              <a:rPr lang="en-US" sz="3000" dirty="0" smtClean="0">
                <a:solidFill>
                  <a:schemeClr val="tx1">
                    <a:lumMod val="75000"/>
                    <a:lumOff val="25000"/>
                  </a:schemeClr>
                </a:solidFill>
                <a:latin typeface="Fundamental Rush"/>
                <a:cs typeface="Fundamental Rush"/>
              </a:rPr>
              <a:t>mborg@icsmail.org</a:t>
            </a:r>
            <a:endParaRPr lang="en-US" sz="3000" dirty="0">
              <a:solidFill>
                <a:schemeClr val="tx1">
                  <a:lumMod val="75000"/>
                  <a:lumOff val="25000"/>
                </a:schemeClr>
              </a:solidFill>
              <a:latin typeface="Fundamental Rush"/>
              <a:cs typeface="Fundamental Rush"/>
            </a:endParaRPr>
          </a:p>
        </p:txBody>
      </p:sp>
      <p:sp>
        <p:nvSpPr>
          <p:cNvPr id="16" name="Rectangle 15"/>
          <p:cNvSpPr/>
          <p:nvPr/>
        </p:nvSpPr>
        <p:spPr>
          <a:xfrm>
            <a:off x="1645836" y="5293999"/>
            <a:ext cx="5597515" cy="477054"/>
          </a:xfrm>
          <a:prstGeom prst="rect">
            <a:avLst/>
          </a:prstGeom>
        </p:spPr>
        <p:txBody>
          <a:bodyPr wrap="square">
            <a:spAutoFit/>
          </a:bodyPr>
          <a:lstStyle/>
          <a:p>
            <a:pPr>
              <a:lnSpc>
                <a:spcPct val="80000"/>
              </a:lnSpc>
            </a:pPr>
            <a:r>
              <a:rPr lang="en-US" sz="3000" dirty="0" smtClean="0">
                <a:solidFill>
                  <a:schemeClr val="tx1">
                    <a:lumMod val="75000"/>
                    <a:lumOff val="25000"/>
                  </a:schemeClr>
                </a:solidFill>
                <a:latin typeface="Fundamental Rush"/>
                <a:cs typeface="Fundamental Rush"/>
              </a:rPr>
              <a:t>Phone Contact: </a:t>
            </a:r>
            <a:r>
              <a:rPr lang="en-US" sz="3000" dirty="0" smtClean="0">
                <a:solidFill>
                  <a:schemeClr val="tx1">
                    <a:lumMod val="75000"/>
                    <a:lumOff val="25000"/>
                  </a:schemeClr>
                </a:solidFill>
                <a:latin typeface="Fundamental Rush"/>
                <a:cs typeface="Fundamental Rush"/>
              </a:rPr>
              <a:t>314-602-5122</a:t>
            </a:r>
            <a:endParaRPr lang="en-US" sz="3000" dirty="0">
              <a:solidFill>
                <a:schemeClr val="tx1">
                  <a:lumMod val="75000"/>
                  <a:lumOff val="25000"/>
                </a:schemeClr>
              </a:solidFill>
              <a:latin typeface="Fundamental Rush"/>
              <a:cs typeface="Fundamental Rush"/>
            </a:endParaRPr>
          </a:p>
        </p:txBody>
      </p:sp>
    </p:spTree>
    <p:extLst>
      <p:ext uri="{BB962C8B-B14F-4D97-AF65-F5344CB8AC3E}">
        <p14:creationId xmlns:p14="http://schemas.microsoft.com/office/powerpoint/2010/main" val="130075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1"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863607"/>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S</a:t>
            </a:r>
            <a:r>
              <a:rPr lang="en-US" sz="9500" dirty="0" smtClean="0">
                <a:solidFill>
                  <a:srgbClr val="DF4789"/>
                </a:solidFill>
                <a:latin typeface="Fundamental Rush"/>
                <a:cs typeface="Fundamental Rush"/>
              </a:rPr>
              <a:t>c</a:t>
            </a:r>
            <a:r>
              <a:rPr lang="en-US" sz="9500" dirty="0" smtClean="0">
                <a:solidFill>
                  <a:srgbClr val="E96230"/>
                </a:solidFill>
                <a:latin typeface="Fundamental Rush"/>
                <a:cs typeface="Fundamental Rush"/>
              </a:rPr>
              <a:t>h</a:t>
            </a:r>
            <a:r>
              <a:rPr lang="en-US" sz="9500" dirty="0" smtClean="0">
                <a:solidFill>
                  <a:srgbClr val="F3C150"/>
                </a:solidFill>
                <a:latin typeface="Fundamental Rush"/>
                <a:cs typeface="Fundamental Rush"/>
              </a:rPr>
              <a:t>e</a:t>
            </a:r>
            <a:r>
              <a:rPr lang="en-US" sz="9500" dirty="0" smtClean="0">
                <a:solidFill>
                  <a:srgbClr val="9FBE2C"/>
                </a:solidFill>
                <a:latin typeface="Fundamental Rush"/>
                <a:cs typeface="Fundamental Rush"/>
              </a:rPr>
              <a:t>d</a:t>
            </a:r>
            <a:r>
              <a:rPr lang="en-US" sz="9500" dirty="0" smtClean="0">
                <a:solidFill>
                  <a:srgbClr val="86C8C2"/>
                </a:solidFill>
                <a:latin typeface="Fundamental Rush"/>
                <a:cs typeface="Fundamental Rush"/>
              </a:rPr>
              <a:t>u</a:t>
            </a:r>
            <a:r>
              <a:rPr lang="en-US" sz="9500" dirty="0" smtClean="0">
                <a:solidFill>
                  <a:srgbClr val="4A9D95"/>
                </a:solidFill>
                <a:latin typeface="Fundamental Rush"/>
                <a:cs typeface="Fundamental Rush"/>
              </a:rPr>
              <a:t>l</a:t>
            </a:r>
            <a:r>
              <a:rPr lang="en-US" sz="9500" dirty="0" smtClean="0">
                <a:solidFill>
                  <a:srgbClr val="C1063E"/>
                </a:solidFill>
                <a:latin typeface="Fundamental Rush"/>
                <a:cs typeface="Fundamental Rush"/>
              </a:rPr>
              <a:t>e</a:t>
            </a:r>
            <a:endParaRPr lang="en-US" sz="9500" dirty="0">
              <a:solidFill>
                <a:srgbClr val="C1063E"/>
              </a:solidFill>
              <a:latin typeface="Fundamental Rush"/>
              <a:cs typeface="Fundamental Rush"/>
            </a:endParaRPr>
          </a:p>
        </p:txBody>
      </p:sp>
      <p:sp>
        <p:nvSpPr>
          <p:cNvPr id="4" name="Oval 3"/>
          <p:cNvSpPr/>
          <p:nvPr/>
        </p:nvSpPr>
        <p:spPr>
          <a:xfrm>
            <a:off x="1654191" y="3023933"/>
            <a:ext cx="183799" cy="206276"/>
          </a:xfrm>
          <a:prstGeom prst="ellipse">
            <a:avLst/>
          </a:prstGeom>
          <a:solidFill>
            <a:srgbClr val="B2003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649873" y="3482881"/>
            <a:ext cx="183799" cy="206276"/>
          </a:xfrm>
          <a:prstGeom prst="ellipse">
            <a:avLst/>
          </a:prstGeom>
          <a:solidFill>
            <a:srgbClr val="D52C76"/>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649873" y="3968637"/>
            <a:ext cx="183799" cy="206276"/>
          </a:xfrm>
          <a:prstGeom prst="ellipse">
            <a:avLst/>
          </a:prstGeom>
          <a:solidFill>
            <a:srgbClr val="E14B25"/>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1645836" y="4465498"/>
            <a:ext cx="183799" cy="206276"/>
          </a:xfrm>
          <a:prstGeom prst="ellipse">
            <a:avLst/>
          </a:prstGeom>
          <a:solidFill>
            <a:srgbClr val="EFB54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654191" y="4965098"/>
            <a:ext cx="183799" cy="206276"/>
          </a:xfrm>
          <a:prstGeom prst="ellipse">
            <a:avLst/>
          </a:prstGeom>
          <a:solidFill>
            <a:srgbClr val="8FB422"/>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654191" y="5448984"/>
            <a:ext cx="183799" cy="206276"/>
          </a:xfrm>
          <a:prstGeom prst="ellipse">
            <a:avLst/>
          </a:prstGeom>
          <a:solidFill>
            <a:srgbClr val="75BEB5"/>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1654191" y="2282825"/>
            <a:ext cx="183799" cy="206276"/>
          </a:xfrm>
          <a:prstGeom prst="ellipse">
            <a:avLst/>
          </a:prstGeom>
          <a:solidFill>
            <a:srgbClr val="3D8D83"/>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972102" y="2896238"/>
            <a:ext cx="5413248" cy="461665"/>
          </a:xfrm>
          <a:prstGeom prst="rect">
            <a:avLst/>
          </a:prstGeom>
          <a:noFill/>
        </p:spPr>
        <p:txBody>
          <a:bodyPr wrap="square" rtlCol="0">
            <a:spAutoFit/>
          </a:bodyPr>
          <a:lstStyle/>
          <a:p>
            <a:r>
              <a:rPr lang="en-US" sz="2400" dirty="0">
                <a:latin typeface="HelloAnnie" panose="02000603000000000000" pitchFamily="2" charset="0"/>
                <a:ea typeface="HelloAnnie" panose="02000603000000000000" pitchFamily="2" charset="0"/>
              </a:rPr>
              <a:t>2</a:t>
            </a:r>
            <a:r>
              <a:rPr lang="en-US" sz="2400" dirty="0" smtClean="0">
                <a:latin typeface="HelloAnnie" panose="02000603000000000000" pitchFamily="2" charset="0"/>
                <a:ea typeface="HelloAnnie" panose="02000603000000000000" pitchFamily="2" charset="0"/>
              </a:rPr>
              <a:t> hours of Language Arts</a:t>
            </a:r>
            <a:endParaRPr lang="en-US" sz="2400" dirty="0">
              <a:latin typeface="HelloAnnie" panose="02000603000000000000" pitchFamily="2" charset="0"/>
              <a:ea typeface="HelloAnnie" panose="02000603000000000000" pitchFamily="2" charset="0"/>
            </a:endParaRPr>
          </a:p>
        </p:txBody>
      </p:sp>
      <p:sp>
        <p:nvSpPr>
          <p:cNvPr id="11" name="TextBox 10"/>
          <p:cNvSpPr txBox="1"/>
          <p:nvPr/>
        </p:nvSpPr>
        <p:spPr>
          <a:xfrm>
            <a:off x="1972102" y="3361096"/>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1 hour of Math</a:t>
            </a:r>
            <a:endParaRPr lang="en-US" sz="2400" dirty="0">
              <a:latin typeface="HelloAnnie" panose="02000603000000000000" pitchFamily="2" charset="0"/>
              <a:ea typeface="HelloAnnie" panose="02000603000000000000" pitchFamily="2" charset="0"/>
            </a:endParaRPr>
          </a:p>
        </p:txBody>
      </p:sp>
      <p:sp>
        <p:nvSpPr>
          <p:cNvPr id="12" name="TextBox 11"/>
          <p:cNvSpPr txBox="1"/>
          <p:nvPr/>
        </p:nvSpPr>
        <p:spPr>
          <a:xfrm>
            <a:off x="1972102" y="3840942"/>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1/2 hour of Religion</a:t>
            </a:r>
            <a:endParaRPr lang="en-US" sz="2400" dirty="0">
              <a:latin typeface="HelloAnnie" panose="02000603000000000000" pitchFamily="2" charset="0"/>
              <a:ea typeface="HelloAnnie" panose="02000603000000000000" pitchFamily="2" charset="0"/>
            </a:endParaRPr>
          </a:p>
        </p:txBody>
      </p:sp>
      <p:sp>
        <p:nvSpPr>
          <p:cNvPr id="13" name="TextBox 12"/>
          <p:cNvSpPr txBox="1"/>
          <p:nvPr/>
        </p:nvSpPr>
        <p:spPr>
          <a:xfrm>
            <a:off x="1972102" y="4339173"/>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1/2 hour of Science or Social Studies </a:t>
            </a:r>
            <a:endParaRPr lang="en-US" sz="2400" dirty="0">
              <a:latin typeface="HelloAnnie" panose="02000603000000000000" pitchFamily="2" charset="0"/>
              <a:ea typeface="HelloAnnie" panose="02000603000000000000" pitchFamily="2" charset="0"/>
            </a:endParaRPr>
          </a:p>
        </p:txBody>
      </p:sp>
      <p:sp>
        <p:nvSpPr>
          <p:cNvPr id="14" name="TextBox 13"/>
          <p:cNvSpPr txBox="1"/>
          <p:nvPr/>
        </p:nvSpPr>
        <p:spPr>
          <a:xfrm>
            <a:off x="1972102" y="4832352"/>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1 hour per week of Handwriting</a:t>
            </a:r>
            <a:endParaRPr lang="en-US" sz="2400" dirty="0">
              <a:latin typeface="HelloAnnie" panose="02000603000000000000" pitchFamily="2" charset="0"/>
              <a:ea typeface="HelloAnnie" panose="02000603000000000000" pitchFamily="2" charset="0"/>
            </a:endParaRPr>
          </a:p>
        </p:txBody>
      </p:sp>
      <p:sp>
        <p:nvSpPr>
          <p:cNvPr id="15" name="TextBox 14"/>
          <p:cNvSpPr txBox="1"/>
          <p:nvPr/>
        </p:nvSpPr>
        <p:spPr>
          <a:xfrm>
            <a:off x="1972102" y="5321289"/>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20 minutes of Storytime 3 times per week</a:t>
            </a:r>
            <a:endParaRPr lang="en-US" sz="2400" dirty="0">
              <a:latin typeface="HelloAnnie" panose="02000603000000000000" pitchFamily="2" charset="0"/>
              <a:ea typeface="HelloAnnie" panose="02000603000000000000" pitchFamily="2" charset="0"/>
            </a:endParaRPr>
          </a:p>
        </p:txBody>
      </p:sp>
      <p:sp>
        <p:nvSpPr>
          <p:cNvPr id="18" name="TextBox 17"/>
          <p:cNvSpPr txBox="1"/>
          <p:nvPr/>
        </p:nvSpPr>
        <p:spPr>
          <a:xfrm>
            <a:off x="1829634" y="2132969"/>
            <a:ext cx="6290237" cy="830997"/>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Our daily schedule is different each day. Below is an outline of what is covered during the day.</a:t>
            </a:r>
            <a:endParaRPr lang="en-US" sz="2400" dirty="0">
              <a:latin typeface="HelloAnnie" panose="02000603000000000000" pitchFamily="2" charset="0"/>
              <a:ea typeface="HelloAnnie" panose="02000603000000000000" pitchFamily="2" charset="0"/>
            </a:endParaRPr>
          </a:p>
        </p:txBody>
      </p:sp>
    </p:spTree>
    <p:extLst>
      <p:ext uri="{BB962C8B-B14F-4D97-AF65-F5344CB8AC3E}">
        <p14:creationId xmlns:p14="http://schemas.microsoft.com/office/powerpoint/2010/main" val="3503283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863607"/>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S</a:t>
            </a:r>
            <a:r>
              <a:rPr lang="en-US" sz="9500" dirty="0" smtClean="0">
                <a:solidFill>
                  <a:srgbClr val="DF4789"/>
                </a:solidFill>
                <a:latin typeface="Fundamental Rush"/>
                <a:cs typeface="Fundamental Rush"/>
              </a:rPr>
              <a:t>p</a:t>
            </a:r>
            <a:r>
              <a:rPr lang="en-US" sz="9500" dirty="0" smtClean="0">
                <a:solidFill>
                  <a:srgbClr val="E96230"/>
                </a:solidFill>
                <a:latin typeface="Fundamental Rush"/>
                <a:cs typeface="Fundamental Rush"/>
              </a:rPr>
              <a:t>e</a:t>
            </a:r>
            <a:r>
              <a:rPr lang="en-US" sz="9500" dirty="0" smtClean="0">
                <a:solidFill>
                  <a:srgbClr val="F3C150"/>
                </a:solidFill>
                <a:latin typeface="Fundamental Rush"/>
                <a:cs typeface="Fundamental Rush"/>
              </a:rPr>
              <a:t>c</a:t>
            </a:r>
            <a:r>
              <a:rPr lang="en-US" sz="9500" dirty="0" smtClean="0">
                <a:solidFill>
                  <a:srgbClr val="9FBE2C"/>
                </a:solidFill>
                <a:latin typeface="Fundamental Rush"/>
                <a:cs typeface="Fundamental Rush"/>
              </a:rPr>
              <a:t>i</a:t>
            </a:r>
            <a:r>
              <a:rPr lang="en-US" sz="9500" dirty="0" smtClean="0">
                <a:solidFill>
                  <a:srgbClr val="86C8C2"/>
                </a:solidFill>
                <a:latin typeface="Fundamental Rush"/>
                <a:cs typeface="Fundamental Rush"/>
              </a:rPr>
              <a:t>a</a:t>
            </a:r>
            <a:r>
              <a:rPr lang="en-US" sz="9500" dirty="0" smtClean="0">
                <a:solidFill>
                  <a:srgbClr val="4A9D95"/>
                </a:solidFill>
                <a:latin typeface="Fundamental Rush"/>
                <a:cs typeface="Fundamental Rush"/>
              </a:rPr>
              <a:t>l</a:t>
            </a:r>
            <a:r>
              <a:rPr lang="en-US" sz="9500" dirty="0">
                <a:solidFill>
                  <a:srgbClr val="C1063E"/>
                </a:solidFill>
                <a:latin typeface="Fundamental Rush"/>
                <a:cs typeface="Fundamental Rush"/>
              </a:rPr>
              <a:t>s</a:t>
            </a:r>
          </a:p>
        </p:txBody>
      </p:sp>
      <p:sp>
        <p:nvSpPr>
          <p:cNvPr id="4" name="Oval 3"/>
          <p:cNvSpPr/>
          <p:nvPr/>
        </p:nvSpPr>
        <p:spPr>
          <a:xfrm>
            <a:off x="1462037" y="2882598"/>
            <a:ext cx="183799" cy="206276"/>
          </a:xfrm>
          <a:prstGeom prst="ellipse">
            <a:avLst/>
          </a:prstGeom>
          <a:solidFill>
            <a:srgbClr val="B2003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470675" y="3375196"/>
            <a:ext cx="183799" cy="206276"/>
          </a:xfrm>
          <a:prstGeom prst="ellipse">
            <a:avLst/>
          </a:prstGeom>
          <a:solidFill>
            <a:srgbClr val="D52C76"/>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466356" y="3850450"/>
            <a:ext cx="183799" cy="206276"/>
          </a:xfrm>
          <a:prstGeom prst="ellipse">
            <a:avLst/>
          </a:prstGeom>
          <a:solidFill>
            <a:srgbClr val="E14B25"/>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1470675" y="4343048"/>
            <a:ext cx="183799" cy="206276"/>
          </a:xfrm>
          <a:prstGeom prst="ellipse">
            <a:avLst/>
          </a:prstGeom>
          <a:solidFill>
            <a:srgbClr val="EFB54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779948" y="2754903"/>
            <a:ext cx="715678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P.E., Music, &amp; Computer class: 30 minutes twice a week</a:t>
            </a:r>
            <a:endParaRPr lang="en-US" sz="2400" dirty="0">
              <a:latin typeface="HelloAnnie" panose="02000603000000000000" pitchFamily="2" charset="0"/>
              <a:ea typeface="HelloAnnie" panose="02000603000000000000" pitchFamily="2" charset="0"/>
            </a:endParaRPr>
          </a:p>
        </p:txBody>
      </p:sp>
      <p:sp>
        <p:nvSpPr>
          <p:cNvPr id="11" name="TextBox 10"/>
          <p:cNvSpPr txBox="1"/>
          <p:nvPr/>
        </p:nvSpPr>
        <p:spPr>
          <a:xfrm>
            <a:off x="1788586" y="3247501"/>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Art: every other week</a:t>
            </a:r>
            <a:endParaRPr lang="en-US" sz="2400" dirty="0">
              <a:latin typeface="HelloAnnie" panose="02000603000000000000" pitchFamily="2" charset="0"/>
              <a:ea typeface="HelloAnnie" panose="02000603000000000000" pitchFamily="2" charset="0"/>
            </a:endParaRPr>
          </a:p>
        </p:txBody>
      </p:sp>
      <p:sp>
        <p:nvSpPr>
          <p:cNvPr id="12" name="TextBox 11"/>
          <p:cNvSpPr txBox="1"/>
          <p:nvPr/>
        </p:nvSpPr>
        <p:spPr>
          <a:xfrm>
            <a:off x="1788586" y="3722756"/>
            <a:ext cx="5413248"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All School Mass: 1 hour each week</a:t>
            </a:r>
            <a:endParaRPr lang="en-US" sz="2400" dirty="0">
              <a:latin typeface="HelloAnnie" panose="02000603000000000000" pitchFamily="2" charset="0"/>
              <a:ea typeface="HelloAnnie" panose="02000603000000000000" pitchFamily="2" charset="0"/>
            </a:endParaRPr>
          </a:p>
        </p:txBody>
      </p:sp>
      <p:sp>
        <p:nvSpPr>
          <p:cNvPr id="13" name="TextBox 12"/>
          <p:cNvSpPr txBox="1"/>
          <p:nvPr/>
        </p:nvSpPr>
        <p:spPr>
          <a:xfrm>
            <a:off x="1788586" y="4215354"/>
            <a:ext cx="6294710" cy="461665"/>
          </a:xfrm>
          <a:prstGeom prst="rect">
            <a:avLst/>
          </a:prstGeom>
          <a:noFill/>
        </p:spPr>
        <p:txBody>
          <a:bodyPr wrap="square" rtlCol="0">
            <a:spAutoFit/>
          </a:bodyPr>
          <a:lstStyle/>
          <a:p>
            <a:r>
              <a:rPr lang="en-US" sz="2400" dirty="0" smtClean="0">
                <a:latin typeface="HelloAnnie" panose="02000603000000000000" pitchFamily="2" charset="0"/>
                <a:ea typeface="HelloAnnie" panose="02000603000000000000" pitchFamily="2" charset="0"/>
              </a:rPr>
              <a:t>Library: 30 minutes once a week for the 1</a:t>
            </a:r>
            <a:r>
              <a:rPr lang="en-US" sz="2400" baseline="30000" dirty="0" smtClean="0">
                <a:latin typeface="HelloAnnie" panose="02000603000000000000" pitchFamily="2" charset="0"/>
                <a:ea typeface="HelloAnnie" panose="02000603000000000000" pitchFamily="2" charset="0"/>
              </a:rPr>
              <a:t>st</a:t>
            </a:r>
            <a:r>
              <a:rPr lang="en-US" sz="2400" dirty="0" smtClean="0">
                <a:latin typeface="HelloAnnie" panose="02000603000000000000" pitchFamily="2" charset="0"/>
                <a:ea typeface="HelloAnnie" panose="02000603000000000000" pitchFamily="2" charset="0"/>
              </a:rPr>
              <a:t> semester </a:t>
            </a:r>
            <a:endParaRPr lang="en-US" sz="2400" dirty="0">
              <a:latin typeface="HelloAnnie" panose="02000603000000000000" pitchFamily="2" charset="0"/>
              <a:ea typeface="HelloAnnie" panose="02000603000000000000" pitchFamily="2" charset="0"/>
            </a:endParaRPr>
          </a:p>
        </p:txBody>
      </p:sp>
    </p:spTree>
    <p:extLst>
      <p:ext uri="{BB962C8B-B14F-4D97-AF65-F5344CB8AC3E}">
        <p14:creationId xmlns:p14="http://schemas.microsoft.com/office/powerpoint/2010/main" val="877138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994074"/>
            <a:ext cx="7264400" cy="1015663"/>
          </a:xfrm>
          <a:prstGeom prst="rect">
            <a:avLst/>
          </a:prstGeom>
          <a:noFill/>
        </p:spPr>
        <p:txBody>
          <a:bodyPr wrap="square" rtlCol="0">
            <a:spAutoFit/>
          </a:bodyPr>
          <a:lstStyle/>
          <a:p>
            <a:pPr algn="ctr"/>
            <a:r>
              <a:rPr lang="en-US" sz="6000" dirty="0" smtClean="0">
                <a:solidFill>
                  <a:srgbClr val="C1063E"/>
                </a:solidFill>
                <a:latin typeface="Fundamental Rush"/>
                <a:cs typeface="Fundamental Rush"/>
              </a:rPr>
              <a:t>I</a:t>
            </a:r>
            <a:r>
              <a:rPr lang="en-US" sz="6000" dirty="0" smtClean="0">
                <a:solidFill>
                  <a:srgbClr val="DF4789"/>
                </a:solidFill>
                <a:latin typeface="Fundamental Rush"/>
                <a:cs typeface="Fundamental Rush"/>
              </a:rPr>
              <a:t>m</a:t>
            </a:r>
            <a:r>
              <a:rPr lang="en-US" sz="6000" dirty="0" smtClean="0">
                <a:solidFill>
                  <a:srgbClr val="E96230"/>
                </a:solidFill>
                <a:latin typeface="Fundamental Rush"/>
                <a:cs typeface="Fundamental Rush"/>
              </a:rPr>
              <a:t>p</a:t>
            </a:r>
            <a:r>
              <a:rPr lang="en-US" sz="6000" dirty="0" smtClean="0">
                <a:solidFill>
                  <a:srgbClr val="F3C150"/>
                </a:solidFill>
                <a:latin typeface="Fundamental Rush"/>
                <a:cs typeface="Fundamental Rush"/>
              </a:rPr>
              <a:t>o</a:t>
            </a:r>
            <a:r>
              <a:rPr lang="en-US" sz="6000" dirty="0" smtClean="0">
                <a:solidFill>
                  <a:srgbClr val="9FBE2C"/>
                </a:solidFill>
                <a:latin typeface="Fundamental Rush"/>
                <a:cs typeface="Fundamental Rush"/>
              </a:rPr>
              <a:t>r</a:t>
            </a:r>
            <a:r>
              <a:rPr lang="en-US" sz="6000" dirty="0" smtClean="0">
                <a:solidFill>
                  <a:srgbClr val="86C8C2"/>
                </a:solidFill>
                <a:latin typeface="Fundamental Rush"/>
                <a:cs typeface="Fundamental Rush"/>
              </a:rPr>
              <a:t>t</a:t>
            </a:r>
            <a:r>
              <a:rPr lang="en-US" sz="6000" dirty="0" smtClean="0">
                <a:solidFill>
                  <a:srgbClr val="4A9D95"/>
                </a:solidFill>
                <a:latin typeface="Fundamental Rush"/>
                <a:cs typeface="Fundamental Rush"/>
              </a:rPr>
              <a:t>a</a:t>
            </a:r>
            <a:r>
              <a:rPr lang="en-US" sz="6000" dirty="0" smtClean="0">
                <a:solidFill>
                  <a:srgbClr val="C1063E"/>
                </a:solidFill>
                <a:latin typeface="Fundamental Rush"/>
                <a:cs typeface="Fundamental Rush"/>
              </a:rPr>
              <a:t>n</a:t>
            </a:r>
            <a:r>
              <a:rPr lang="en-US" sz="6000" dirty="0" smtClean="0">
                <a:solidFill>
                  <a:srgbClr val="DF4789"/>
                </a:solidFill>
                <a:latin typeface="Fundamental Rush"/>
                <a:cs typeface="Fundamental Rush"/>
              </a:rPr>
              <a:t>t </a:t>
            </a:r>
            <a:r>
              <a:rPr lang="en-US" sz="6000" dirty="0" smtClean="0">
                <a:solidFill>
                  <a:srgbClr val="E96230"/>
                </a:solidFill>
                <a:latin typeface="Fundamental Rush"/>
                <a:cs typeface="Fundamental Rush"/>
              </a:rPr>
              <a:t>D</a:t>
            </a:r>
            <a:r>
              <a:rPr lang="en-US" sz="6000" dirty="0" smtClean="0">
                <a:solidFill>
                  <a:srgbClr val="F3C150"/>
                </a:solidFill>
                <a:latin typeface="Fundamental Rush"/>
                <a:cs typeface="Fundamental Rush"/>
              </a:rPr>
              <a:t>a</a:t>
            </a:r>
            <a:r>
              <a:rPr lang="en-US" sz="6000" dirty="0" smtClean="0">
                <a:solidFill>
                  <a:srgbClr val="9FBE2C"/>
                </a:solidFill>
                <a:latin typeface="Fundamental Rush"/>
                <a:cs typeface="Fundamental Rush"/>
              </a:rPr>
              <a:t>t</a:t>
            </a:r>
            <a:r>
              <a:rPr lang="en-US" sz="6000" dirty="0" smtClean="0">
                <a:solidFill>
                  <a:srgbClr val="86C8C2"/>
                </a:solidFill>
                <a:latin typeface="Fundamental Rush"/>
                <a:cs typeface="Fundamental Rush"/>
              </a:rPr>
              <a:t>e</a:t>
            </a:r>
            <a:r>
              <a:rPr lang="en-US" sz="6000" dirty="0">
                <a:solidFill>
                  <a:srgbClr val="4A9D95"/>
                </a:solidFill>
                <a:latin typeface="Fundamental Rush"/>
                <a:cs typeface="Fundamental Rush"/>
              </a:rPr>
              <a:t>s</a:t>
            </a:r>
            <a:endParaRPr lang="en-US" sz="6000" dirty="0">
              <a:solidFill>
                <a:srgbClr val="C1063E"/>
              </a:solidFill>
              <a:latin typeface="Fundamental Rush"/>
              <a:cs typeface="Fundamental Rush"/>
            </a:endParaRPr>
          </a:p>
        </p:txBody>
      </p:sp>
      <p:sp>
        <p:nvSpPr>
          <p:cNvPr id="23" name="Oval 22"/>
          <p:cNvSpPr/>
          <p:nvPr/>
        </p:nvSpPr>
        <p:spPr>
          <a:xfrm>
            <a:off x="1709192" y="2273832"/>
            <a:ext cx="183799" cy="206276"/>
          </a:xfrm>
          <a:prstGeom prst="ellipse">
            <a:avLst/>
          </a:prstGeom>
          <a:solidFill>
            <a:srgbClr val="D52C76"/>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1709191" y="2791909"/>
            <a:ext cx="183799" cy="206276"/>
          </a:xfrm>
          <a:prstGeom prst="ellipse">
            <a:avLst/>
          </a:prstGeom>
          <a:solidFill>
            <a:srgbClr val="EFB54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1709190" y="3913724"/>
            <a:ext cx="183799" cy="206276"/>
          </a:xfrm>
          <a:prstGeom prst="ellipse">
            <a:avLst/>
          </a:prstGeom>
          <a:solidFill>
            <a:srgbClr val="75BEB5"/>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709192" y="4622987"/>
            <a:ext cx="183799" cy="206276"/>
          </a:xfrm>
          <a:prstGeom prst="ellipse">
            <a:avLst/>
          </a:prstGeom>
          <a:solidFill>
            <a:srgbClr val="B2003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2032090" y="2107665"/>
            <a:ext cx="6381074" cy="400110"/>
          </a:xfrm>
          <a:prstGeom prst="rect">
            <a:avLst/>
          </a:prstGeom>
          <a:noFill/>
        </p:spPr>
        <p:txBody>
          <a:bodyPr wrap="square" rtlCol="0">
            <a:spAutoFit/>
          </a:bodyPr>
          <a:lstStyle/>
          <a:p>
            <a:r>
              <a:rPr lang="en-US" sz="2000" dirty="0" smtClean="0">
                <a:solidFill>
                  <a:srgbClr val="8FB422"/>
                </a:solidFill>
                <a:latin typeface="Fundamental Rush"/>
                <a:cs typeface="Fundamental Rush"/>
              </a:rPr>
              <a:t>August 16th: </a:t>
            </a:r>
            <a:r>
              <a:rPr lang="en-US" sz="2000" dirty="0" smtClean="0">
                <a:solidFill>
                  <a:schemeClr val="tx1">
                    <a:lumMod val="75000"/>
                    <a:lumOff val="25000"/>
                  </a:schemeClr>
                </a:solidFill>
                <a:latin typeface="Fundamental Rush"/>
                <a:cs typeface="Fundamental Rush"/>
              </a:rPr>
              <a:t>First Day of School</a:t>
            </a:r>
            <a:endParaRPr lang="en-US" sz="2000" dirty="0">
              <a:solidFill>
                <a:schemeClr val="tx1">
                  <a:lumMod val="75000"/>
                  <a:lumOff val="25000"/>
                </a:schemeClr>
              </a:solidFill>
              <a:latin typeface="Fundamental Rush"/>
              <a:cs typeface="Fundamental Rush"/>
            </a:endParaRPr>
          </a:p>
        </p:txBody>
      </p:sp>
      <p:sp>
        <p:nvSpPr>
          <p:cNvPr id="28" name="TextBox 27"/>
          <p:cNvSpPr txBox="1"/>
          <p:nvPr/>
        </p:nvSpPr>
        <p:spPr>
          <a:xfrm>
            <a:off x="2032092" y="3702961"/>
            <a:ext cx="6381074" cy="707886"/>
          </a:xfrm>
          <a:prstGeom prst="rect">
            <a:avLst/>
          </a:prstGeom>
          <a:noFill/>
        </p:spPr>
        <p:txBody>
          <a:bodyPr wrap="square" rtlCol="0">
            <a:spAutoFit/>
          </a:bodyPr>
          <a:lstStyle/>
          <a:p>
            <a:r>
              <a:rPr lang="en-US" sz="2000" dirty="0" smtClean="0">
                <a:solidFill>
                  <a:srgbClr val="3D8D83"/>
                </a:solidFill>
                <a:latin typeface="Fundamental Rush"/>
                <a:cs typeface="Fundamental Rush"/>
              </a:rPr>
              <a:t>November 20</a:t>
            </a:r>
            <a:r>
              <a:rPr lang="en-US" sz="2000" baseline="30000" dirty="0" smtClean="0">
                <a:solidFill>
                  <a:srgbClr val="3D8D83"/>
                </a:solidFill>
                <a:latin typeface="Fundamental Rush"/>
                <a:cs typeface="Fundamental Rush"/>
              </a:rPr>
              <a:t>th</a:t>
            </a:r>
            <a:r>
              <a:rPr lang="en-US" sz="2000" dirty="0" smtClean="0">
                <a:solidFill>
                  <a:srgbClr val="3D8D83"/>
                </a:solidFill>
                <a:latin typeface="Fundamental Rush"/>
                <a:cs typeface="Fundamental Rush"/>
              </a:rPr>
              <a:t> : </a:t>
            </a:r>
            <a:r>
              <a:rPr lang="en-US" sz="2000" dirty="0" smtClean="0">
                <a:solidFill>
                  <a:schemeClr val="tx1">
                    <a:lumMod val="75000"/>
                    <a:lumOff val="25000"/>
                  </a:schemeClr>
                </a:solidFill>
                <a:latin typeface="Fundamental Rush"/>
                <a:cs typeface="Fundamental Rush"/>
              </a:rPr>
              <a:t>1</a:t>
            </a:r>
            <a:r>
              <a:rPr lang="en-US" sz="2000" baseline="30000" dirty="0" smtClean="0">
                <a:solidFill>
                  <a:schemeClr val="tx1">
                    <a:lumMod val="75000"/>
                    <a:lumOff val="25000"/>
                  </a:schemeClr>
                </a:solidFill>
                <a:latin typeface="Fundamental Rush"/>
                <a:cs typeface="Fundamental Rush"/>
              </a:rPr>
              <a:t>st</a:t>
            </a:r>
            <a:r>
              <a:rPr lang="en-US" sz="2000" dirty="0" smtClean="0">
                <a:solidFill>
                  <a:schemeClr val="tx1">
                    <a:lumMod val="75000"/>
                    <a:lumOff val="25000"/>
                  </a:schemeClr>
                </a:solidFill>
                <a:latin typeface="Fundamental Rush"/>
                <a:cs typeface="Fundamental Rush"/>
              </a:rPr>
              <a:t> Grade Presents: The First Thanksgiving at the All School Mass</a:t>
            </a:r>
            <a:endParaRPr lang="en-US" sz="2000" dirty="0">
              <a:solidFill>
                <a:schemeClr val="tx1">
                  <a:lumMod val="75000"/>
                  <a:lumOff val="25000"/>
                </a:schemeClr>
              </a:solidFill>
              <a:latin typeface="Fundamental Rush"/>
              <a:cs typeface="Fundamental Rush"/>
            </a:endParaRPr>
          </a:p>
        </p:txBody>
      </p:sp>
      <p:sp>
        <p:nvSpPr>
          <p:cNvPr id="29" name="TextBox 28"/>
          <p:cNvSpPr txBox="1"/>
          <p:nvPr/>
        </p:nvSpPr>
        <p:spPr>
          <a:xfrm>
            <a:off x="2032090" y="4410847"/>
            <a:ext cx="6381074" cy="538609"/>
          </a:xfrm>
          <a:prstGeom prst="rect">
            <a:avLst/>
          </a:prstGeom>
          <a:noFill/>
        </p:spPr>
        <p:txBody>
          <a:bodyPr wrap="square" rtlCol="0">
            <a:spAutoFit/>
          </a:bodyPr>
          <a:lstStyle/>
          <a:p>
            <a:r>
              <a:rPr lang="en-US" sz="2000" dirty="0" smtClean="0">
                <a:solidFill>
                  <a:srgbClr val="D52C76"/>
                </a:solidFill>
                <a:latin typeface="Fundamental Rush"/>
                <a:cs typeface="Fundamental Rush"/>
              </a:rPr>
              <a:t>April ?: </a:t>
            </a:r>
            <a:r>
              <a:rPr lang="en-US" sz="2000" dirty="0" smtClean="0">
                <a:solidFill>
                  <a:schemeClr val="tx1">
                    <a:lumMod val="75000"/>
                    <a:lumOff val="25000"/>
                  </a:schemeClr>
                </a:solidFill>
                <a:latin typeface="Fundamental Rush"/>
                <a:cs typeface="Fundamental Rush"/>
              </a:rPr>
              <a:t>Butterfly House Field Trip </a:t>
            </a:r>
            <a:r>
              <a:rPr lang="en-US" sz="2900" dirty="0" smtClean="0">
                <a:solidFill>
                  <a:schemeClr val="tx1">
                    <a:lumMod val="75000"/>
                    <a:lumOff val="25000"/>
                  </a:schemeClr>
                </a:solidFill>
                <a:latin typeface="Fundamental Rush"/>
                <a:cs typeface="Fundamental Rush"/>
              </a:rPr>
              <a:t>(Date TBA)</a:t>
            </a:r>
            <a:endParaRPr lang="en-US" sz="2900" dirty="0">
              <a:solidFill>
                <a:schemeClr val="tx1">
                  <a:lumMod val="75000"/>
                  <a:lumOff val="25000"/>
                </a:schemeClr>
              </a:solidFill>
              <a:latin typeface="Fundamental Rush"/>
              <a:cs typeface="Fundamental Rush"/>
            </a:endParaRPr>
          </a:p>
        </p:txBody>
      </p:sp>
      <p:sp>
        <p:nvSpPr>
          <p:cNvPr id="31" name="TextBox 30"/>
          <p:cNvSpPr txBox="1"/>
          <p:nvPr/>
        </p:nvSpPr>
        <p:spPr>
          <a:xfrm>
            <a:off x="2032092" y="2625743"/>
            <a:ext cx="6381074" cy="400110"/>
          </a:xfrm>
          <a:prstGeom prst="rect">
            <a:avLst/>
          </a:prstGeom>
          <a:noFill/>
        </p:spPr>
        <p:txBody>
          <a:bodyPr wrap="square" rtlCol="0">
            <a:spAutoFit/>
          </a:bodyPr>
          <a:lstStyle/>
          <a:p>
            <a:r>
              <a:rPr lang="en-US" sz="2000" dirty="0" smtClean="0">
                <a:solidFill>
                  <a:srgbClr val="E14B25"/>
                </a:solidFill>
                <a:latin typeface="Fundamental Rush"/>
                <a:cs typeface="Fundamental Rush"/>
              </a:rPr>
              <a:t>October ?: </a:t>
            </a:r>
            <a:r>
              <a:rPr lang="en-US" sz="2000" dirty="0" smtClean="0">
                <a:solidFill>
                  <a:schemeClr val="tx1">
                    <a:lumMod val="75000"/>
                    <a:lumOff val="25000"/>
                  </a:schemeClr>
                </a:solidFill>
                <a:latin typeface="Fundamental Rush"/>
                <a:cs typeface="Fundamental Rush"/>
              </a:rPr>
              <a:t>Zoo Field Trip (Date TBA)</a:t>
            </a:r>
            <a:endParaRPr lang="en-US" sz="2000" dirty="0">
              <a:solidFill>
                <a:schemeClr val="tx1">
                  <a:lumMod val="75000"/>
                  <a:lumOff val="25000"/>
                </a:schemeClr>
              </a:solidFill>
              <a:latin typeface="Fundamental Rush"/>
              <a:cs typeface="Fundamental Rush"/>
            </a:endParaRPr>
          </a:p>
        </p:txBody>
      </p:sp>
      <p:sp>
        <p:nvSpPr>
          <p:cNvPr id="11" name="Oval 10"/>
          <p:cNvSpPr/>
          <p:nvPr/>
        </p:nvSpPr>
        <p:spPr>
          <a:xfrm>
            <a:off x="1709189" y="3358968"/>
            <a:ext cx="183799" cy="206276"/>
          </a:xfrm>
          <a:prstGeom prst="ellipse">
            <a:avLst/>
          </a:prstGeom>
          <a:solidFill>
            <a:srgbClr val="8FB422"/>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032090" y="3165844"/>
            <a:ext cx="6381074" cy="400110"/>
          </a:xfrm>
          <a:prstGeom prst="rect">
            <a:avLst/>
          </a:prstGeom>
          <a:noFill/>
        </p:spPr>
        <p:txBody>
          <a:bodyPr wrap="square" rtlCol="0">
            <a:spAutoFit/>
          </a:bodyPr>
          <a:lstStyle/>
          <a:p>
            <a:r>
              <a:rPr lang="en-US" sz="2000" dirty="0" smtClean="0">
                <a:solidFill>
                  <a:srgbClr val="EFB540"/>
                </a:solidFill>
                <a:latin typeface="Fundamental Rush"/>
                <a:cs typeface="Fundamental Rush"/>
              </a:rPr>
              <a:t>October 23</a:t>
            </a:r>
            <a:r>
              <a:rPr lang="en-US" sz="2000" baseline="30000" dirty="0" smtClean="0">
                <a:solidFill>
                  <a:srgbClr val="EFB540"/>
                </a:solidFill>
                <a:latin typeface="Fundamental Rush"/>
                <a:cs typeface="Fundamental Rush"/>
              </a:rPr>
              <a:t>rd</a:t>
            </a:r>
            <a:r>
              <a:rPr lang="en-US" sz="2000" dirty="0" smtClean="0">
                <a:solidFill>
                  <a:srgbClr val="EFB540"/>
                </a:solidFill>
                <a:latin typeface="Fundamental Rush"/>
                <a:cs typeface="Fundamental Rush"/>
              </a:rPr>
              <a:t> &amp; 25</a:t>
            </a:r>
            <a:r>
              <a:rPr lang="en-US" sz="2000" baseline="30000" dirty="0" smtClean="0">
                <a:solidFill>
                  <a:srgbClr val="EFB540"/>
                </a:solidFill>
                <a:latin typeface="Fundamental Rush"/>
                <a:cs typeface="Fundamental Rush"/>
              </a:rPr>
              <a:t>th</a:t>
            </a:r>
            <a:r>
              <a:rPr lang="en-US" sz="2000" dirty="0" smtClean="0">
                <a:solidFill>
                  <a:srgbClr val="EFB540"/>
                </a:solidFill>
                <a:latin typeface="Fundamental Rush"/>
                <a:cs typeface="Fundamental Rush"/>
              </a:rPr>
              <a:t>: </a:t>
            </a:r>
            <a:r>
              <a:rPr lang="en-US" sz="2000" dirty="0" smtClean="0">
                <a:solidFill>
                  <a:schemeClr val="tx1">
                    <a:lumMod val="85000"/>
                    <a:lumOff val="15000"/>
                  </a:schemeClr>
                </a:solidFill>
                <a:latin typeface="Fundamental Rush"/>
                <a:cs typeface="Fundamental Rush"/>
              </a:rPr>
              <a:t>Parent Teacher Conferences</a:t>
            </a:r>
            <a:endParaRPr lang="en-US" sz="2000" dirty="0">
              <a:solidFill>
                <a:schemeClr val="tx1">
                  <a:lumMod val="85000"/>
                  <a:lumOff val="15000"/>
                </a:schemeClr>
              </a:solidFill>
              <a:latin typeface="Fundamental Rush"/>
              <a:cs typeface="Fundamental Rush"/>
            </a:endParaRPr>
          </a:p>
        </p:txBody>
      </p:sp>
      <p:sp>
        <p:nvSpPr>
          <p:cNvPr id="13" name="TextBox 12"/>
          <p:cNvSpPr txBox="1"/>
          <p:nvPr/>
        </p:nvSpPr>
        <p:spPr>
          <a:xfrm>
            <a:off x="1801091" y="5226455"/>
            <a:ext cx="6381074" cy="707886"/>
          </a:xfrm>
          <a:prstGeom prst="rect">
            <a:avLst/>
          </a:prstGeom>
          <a:noFill/>
        </p:spPr>
        <p:txBody>
          <a:bodyPr wrap="square" rtlCol="0">
            <a:spAutoFit/>
          </a:bodyPr>
          <a:lstStyle/>
          <a:p>
            <a:pPr algn="ctr"/>
            <a:r>
              <a:rPr lang="en-US" sz="2000" dirty="0" smtClean="0">
                <a:solidFill>
                  <a:srgbClr val="8FB422"/>
                </a:solidFill>
                <a:latin typeface="Fundamental Rush"/>
                <a:cs typeface="Fundamental Rush"/>
              </a:rPr>
              <a:t>Be sure to check our website and newsletters for other important dates throughout the year.</a:t>
            </a:r>
            <a:endParaRPr lang="en-US" sz="2000" dirty="0">
              <a:solidFill>
                <a:srgbClr val="8FB422"/>
              </a:solidFill>
              <a:latin typeface="Fundamental Rush"/>
              <a:cs typeface="Fundamental Rush"/>
            </a:endParaRPr>
          </a:p>
        </p:txBody>
      </p:sp>
    </p:spTree>
    <p:extLst>
      <p:ext uri="{BB962C8B-B14F-4D97-AF65-F5344CB8AC3E}">
        <p14:creationId xmlns:p14="http://schemas.microsoft.com/office/powerpoint/2010/main" val="152108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p:bldP spid="28" grpId="0"/>
      <p:bldP spid="29" grpId="0"/>
      <p:bldP spid="31" grpId="0"/>
      <p:bldP spid="11" grpId="0" animBg="1"/>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3510" y="1101968"/>
            <a:ext cx="7264400" cy="923330"/>
          </a:xfrm>
          <a:prstGeom prst="rect">
            <a:avLst/>
          </a:prstGeom>
          <a:noFill/>
        </p:spPr>
        <p:txBody>
          <a:bodyPr wrap="square" rtlCol="0">
            <a:spAutoFit/>
          </a:bodyPr>
          <a:lstStyle/>
          <a:p>
            <a:pPr algn="ctr"/>
            <a:r>
              <a:rPr lang="en-US" sz="5400" dirty="0" smtClean="0">
                <a:solidFill>
                  <a:srgbClr val="C1063E"/>
                </a:solidFill>
                <a:latin typeface="Fundamental Rush"/>
                <a:cs typeface="Fundamental Rush"/>
              </a:rPr>
              <a:t>I</a:t>
            </a:r>
            <a:r>
              <a:rPr lang="en-US" sz="5400" dirty="0" smtClean="0">
                <a:solidFill>
                  <a:srgbClr val="DF4789"/>
                </a:solidFill>
                <a:latin typeface="Fundamental Rush"/>
                <a:cs typeface="Fundamental Rush"/>
              </a:rPr>
              <a:t>m</a:t>
            </a:r>
            <a:r>
              <a:rPr lang="en-US" sz="5400" dirty="0" smtClean="0">
                <a:solidFill>
                  <a:srgbClr val="E96230"/>
                </a:solidFill>
                <a:latin typeface="Fundamental Rush"/>
                <a:cs typeface="Fundamental Rush"/>
              </a:rPr>
              <a:t>p</a:t>
            </a:r>
            <a:r>
              <a:rPr lang="en-US" sz="5400" dirty="0" smtClean="0">
                <a:solidFill>
                  <a:srgbClr val="F3C150"/>
                </a:solidFill>
                <a:latin typeface="Fundamental Rush"/>
                <a:cs typeface="Fundamental Rush"/>
              </a:rPr>
              <a:t>o</a:t>
            </a:r>
            <a:r>
              <a:rPr lang="en-US" sz="5400" dirty="0" smtClean="0">
                <a:solidFill>
                  <a:srgbClr val="9FBE2C"/>
                </a:solidFill>
                <a:latin typeface="Fundamental Rush"/>
                <a:cs typeface="Fundamental Rush"/>
              </a:rPr>
              <a:t>r</a:t>
            </a:r>
            <a:r>
              <a:rPr lang="en-US" sz="5400" dirty="0" smtClean="0">
                <a:solidFill>
                  <a:srgbClr val="86C8C2"/>
                </a:solidFill>
                <a:latin typeface="Fundamental Rush"/>
                <a:cs typeface="Fundamental Rush"/>
              </a:rPr>
              <a:t>t</a:t>
            </a:r>
            <a:r>
              <a:rPr lang="en-US" sz="5400" dirty="0" smtClean="0">
                <a:solidFill>
                  <a:srgbClr val="4A9D95"/>
                </a:solidFill>
                <a:latin typeface="Fundamental Rush"/>
                <a:cs typeface="Fundamental Rush"/>
              </a:rPr>
              <a:t>a</a:t>
            </a:r>
            <a:r>
              <a:rPr lang="en-US" sz="5400" dirty="0" smtClean="0">
                <a:solidFill>
                  <a:srgbClr val="C1063E"/>
                </a:solidFill>
                <a:latin typeface="Fundamental Rush"/>
                <a:cs typeface="Fundamental Rush"/>
              </a:rPr>
              <a:t>n</a:t>
            </a:r>
            <a:r>
              <a:rPr lang="en-US" sz="5400" dirty="0" smtClean="0">
                <a:solidFill>
                  <a:srgbClr val="DF4789"/>
                </a:solidFill>
                <a:latin typeface="Fundamental Rush"/>
                <a:cs typeface="Fundamental Rush"/>
              </a:rPr>
              <a:t>t </a:t>
            </a:r>
            <a:r>
              <a:rPr lang="en-US" sz="5400" dirty="0" smtClean="0">
                <a:solidFill>
                  <a:srgbClr val="E96230"/>
                </a:solidFill>
                <a:latin typeface="Fundamental Rush"/>
                <a:cs typeface="Fundamental Rush"/>
              </a:rPr>
              <a:t>R</a:t>
            </a:r>
            <a:r>
              <a:rPr lang="en-US" sz="5400" dirty="0" smtClean="0">
                <a:solidFill>
                  <a:srgbClr val="F3C150"/>
                </a:solidFill>
                <a:latin typeface="Fundamental Rush"/>
                <a:cs typeface="Fundamental Rush"/>
              </a:rPr>
              <a:t>e</a:t>
            </a:r>
            <a:r>
              <a:rPr lang="en-US" sz="5400" dirty="0" smtClean="0">
                <a:solidFill>
                  <a:srgbClr val="9FBE2C"/>
                </a:solidFill>
                <a:latin typeface="Fundamental Rush"/>
                <a:cs typeface="Fundamental Rush"/>
              </a:rPr>
              <a:t>m</a:t>
            </a:r>
            <a:r>
              <a:rPr lang="en-US" sz="5400" dirty="0" smtClean="0">
                <a:solidFill>
                  <a:srgbClr val="86C8C2"/>
                </a:solidFill>
                <a:latin typeface="Fundamental Rush"/>
                <a:cs typeface="Fundamental Rush"/>
              </a:rPr>
              <a:t>i</a:t>
            </a:r>
            <a:r>
              <a:rPr lang="en-US" sz="5400" dirty="0" smtClean="0">
                <a:solidFill>
                  <a:srgbClr val="4A9D95"/>
                </a:solidFill>
                <a:latin typeface="Fundamental Rush"/>
                <a:cs typeface="Fundamental Rush"/>
              </a:rPr>
              <a:t>nd</a:t>
            </a:r>
            <a:r>
              <a:rPr lang="en-US" sz="5400" dirty="0" smtClean="0">
                <a:solidFill>
                  <a:srgbClr val="B20030"/>
                </a:solidFill>
                <a:latin typeface="Fundamental Rush"/>
                <a:cs typeface="Fundamental Rush"/>
              </a:rPr>
              <a:t>e</a:t>
            </a:r>
            <a:r>
              <a:rPr lang="en-US" sz="5400" dirty="0" smtClean="0">
                <a:solidFill>
                  <a:srgbClr val="D52C76"/>
                </a:solidFill>
                <a:latin typeface="Fundamental Rush"/>
                <a:cs typeface="Fundamental Rush"/>
              </a:rPr>
              <a:t>r</a:t>
            </a:r>
            <a:r>
              <a:rPr lang="en-US" sz="5400" dirty="0" smtClean="0">
                <a:solidFill>
                  <a:srgbClr val="E14B25"/>
                </a:solidFill>
                <a:latin typeface="Fundamental Rush"/>
                <a:cs typeface="Fundamental Rush"/>
              </a:rPr>
              <a:t>s</a:t>
            </a:r>
            <a:endParaRPr lang="en-US" sz="5400" dirty="0">
              <a:solidFill>
                <a:srgbClr val="E14B25"/>
              </a:solidFill>
              <a:latin typeface="Fundamental Rush"/>
              <a:cs typeface="Fundamental Rush"/>
            </a:endParaRPr>
          </a:p>
        </p:txBody>
      </p:sp>
      <p:sp>
        <p:nvSpPr>
          <p:cNvPr id="23" name="Oval 22"/>
          <p:cNvSpPr/>
          <p:nvPr/>
        </p:nvSpPr>
        <p:spPr>
          <a:xfrm>
            <a:off x="1617294" y="3583886"/>
            <a:ext cx="183799" cy="206276"/>
          </a:xfrm>
          <a:prstGeom prst="ellipse">
            <a:avLst/>
          </a:prstGeom>
          <a:solidFill>
            <a:srgbClr val="D52C76"/>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1916836" y="2038513"/>
            <a:ext cx="6381074" cy="3477875"/>
          </a:xfrm>
          <a:prstGeom prst="rect">
            <a:avLst/>
          </a:prstGeom>
          <a:noFill/>
        </p:spPr>
        <p:txBody>
          <a:bodyPr wrap="square" rtlCol="0">
            <a:spAutoFit/>
          </a:bodyPr>
          <a:lstStyle/>
          <a:p>
            <a:r>
              <a:rPr lang="en-US" sz="2000" dirty="0">
                <a:latin typeface="HelloAnnie" panose="02000603000000000000" pitchFamily="2" charset="0"/>
                <a:ea typeface="HelloAnnie" panose="02000603000000000000" pitchFamily="2" charset="0"/>
              </a:rPr>
              <a:t>In 1</a:t>
            </a:r>
            <a:r>
              <a:rPr lang="en-US" sz="2000" baseline="30000" dirty="0">
                <a:latin typeface="HelloAnnie" panose="02000603000000000000" pitchFamily="2" charset="0"/>
                <a:ea typeface="HelloAnnie" panose="02000603000000000000" pitchFamily="2" charset="0"/>
              </a:rPr>
              <a:t>st</a:t>
            </a:r>
            <a:r>
              <a:rPr lang="en-US" sz="2000" dirty="0">
                <a:latin typeface="HelloAnnie" panose="02000603000000000000" pitchFamily="2" charset="0"/>
                <a:ea typeface="HelloAnnie" panose="02000603000000000000" pitchFamily="2" charset="0"/>
              </a:rPr>
              <a:t> grade, students are to bring to their own snack from home for morning and afternoon recess. This is different from kindergarten when your child ate snack with the class. Please send two healthy snacks with your child each day. Examples include: fruit, crackers, cereal, etc.  We have a no nut policy in school.  Please stay away from any snacks containing any nut products.  Candy is not allowed and will be taken until the end of the school day.  Also, we are not allowed to use the snack machine during school hours.   In other years, parents bring a box of snacks for the week to keep in lockers.  Students will be allowed to keep water bottles in the classroom.  Please send in a water bottle with a secure lid to prevent spills!</a:t>
            </a:r>
          </a:p>
        </p:txBody>
      </p:sp>
    </p:spTree>
    <p:extLst>
      <p:ext uri="{BB962C8B-B14F-4D97-AF65-F5344CB8AC3E}">
        <p14:creationId xmlns:p14="http://schemas.microsoft.com/office/powerpoint/2010/main" val="324259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8856" y="1180423"/>
            <a:ext cx="7264400" cy="923330"/>
          </a:xfrm>
          <a:prstGeom prst="rect">
            <a:avLst/>
          </a:prstGeom>
          <a:noFill/>
        </p:spPr>
        <p:txBody>
          <a:bodyPr wrap="square" rtlCol="0">
            <a:spAutoFit/>
          </a:bodyPr>
          <a:lstStyle/>
          <a:p>
            <a:pPr algn="ctr"/>
            <a:r>
              <a:rPr lang="en-US" sz="5400" dirty="0" smtClean="0">
                <a:solidFill>
                  <a:srgbClr val="C1063E"/>
                </a:solidFill>
                <a:latin typeface="Fundamental Rush"/>
                <a:cs typeface="Fundamental Rush"/>
              </a:rPr>
              <a:t>I</a:t>
            </a:r>
            <a:r>
              <a:rPr lang="en-US" sz="5400" dirty="0" smtClean="0">
                <a:solidFill>
                  <a:srgbClr val="DF4789"/>
                </a:solidFill>
                <a:latin typeface="Fundamental Rush"/>
                <a:cs typeface="Fundamental Rush"/>
              </a:rPr>
              <a:t>m</a:t>
            </a:r>
            <a:r>
              <a:rPr lang="en-US" sz="5400" dirty="0" smtClean="0">
                <a:solidFill>
                  <a:srgbClr val="E96230"/>
                </a:solidFill>
                <a:latin typeface="Fundamental Rush"/>
                <a:cs typeface="Fundamental Rush"/>
              </a:rPr>
              <a:t>p</a:t>
            </a:r>
            <a:r>
              <a:rPr lang="en-US" sz="5400" dirty="0" smtClean="0">
                <a:solidFill>
                  <a:srgbClr val="F3C150"/>
                </a:solidFill>
                <a:latin typeface="Fundamental Rush"/>
                <a:cs typeface="Fundamental Rush"/>
              </a:rPr>
              <a:t>o</a:t>
            </a:r>
            <a:r>
              <a:rPr lang="en-US" sz="5400" dirty="0" smtClean="0">
                <a:solidFill>
                  <a:srgbClr val="9FBE2C"/>
                </a:solidFill>
                <a:latin typeface="Fundamental Rush"/>
                <a:cs typeface="Fundamental Rush"/>
              </a:rPr>
              <a:t>r</a:t>
            </a:r>
            <a:r>
              <a:rPr lang="en-US" sz="5400" dirty="0" smtClean="0">
                <a:solidFill>
                  <a:srgbClr val="86C8C2"/>
                </a:solidFill>
                <a:latin typeface="Fundamental Rush"/>
                <a:cs typeface="Fundamental Rush"/>
              </a:rPr>
              <a:t>t</a:t>
            </a:r>
            <a:r>
              <a:rPr lang="en-US" sz="5400" dirty="0" smtClean="0">
                <a:solidFill>
                  <a:srgbClr val="4A9D95"/>
                </a:solidFill>
                <a:latin typeface="Fundamental Rush"/>
                <a:cs typeface="Fundamental Rush"/>
              </a:rPr>
              <a:t>a</a:t>
            </a:r>
            <a:r>
              <a:rPr lang="en-US" sz="5400" dirty="0" smtClean="0">
                <a:solidFill>
                  <a:srgbClr val="C1063E"/>
                </a:solidFill>
                <a:latin typeface="Fundamental Rush"/>
                <a:cs typeface="Fundamental Rush"/>
              </a:rPr>
              <a:t>n</a:t>
            </a:r>
            <a:r>
              <a:rPr lang="en-US" sz="5400" dirty="0" smtClean="0">
                <a:solidFill>
                  <a:srgbClr val="DF4789"/>
                </a:solidFill>
                <a:latin typeface="Fundamental Rush"/>
                <a:cs typeface="Fundamental Rush"/>
              </a:rPr>
              <a:t>t </a:t>
            </a:r>
            <a:r>
              <a:rPr lang="en-US" sz="5400" dirty="0" smtClean="0">
                <a:solidFill>
                  <a:srgbClr val="E96230"/>
                </a:solidFill>
                <a:latin typeface="Fundamental Rush"/>
                <a:cs typeface="Fundamental Rush"/>
              </a:rPr>
              <a:t>R</a:t>
            </a:r>
            <a:r>
              <a:rPr lang="en-US" sz="5400" dirty="0" smtClean="0">
                <a:solidFill>
                  <a:srgbClr val="F3C150"/>
                </a:solidFill>
                <a:latin typeface="Fundamental Rush"/>
                <a:cs typeface="Fundamental Rush"/>
              </a:rPr>
              <a:t>e</a:t>
            </a:r>
            <a:r>
              <a:rPr lang="en-US" sz="5400" dirty="0" smtClean="0">
                <a:solidFill>
                  <a:srgbClr val="9FBE2C"/>
                </a:solidFill>
                <a:latin typeface="Fundamental Rush"/>
                <a:cs typeface="Fundamental Rush"/>
              </a:rPr>
              <a:t>m</a:t>
            </a:r>
            <a:r>
              <a:rPr lang="en-US" sz="5400" dirty="0" smtClean="0">
                <a:solidFill>
                  <a:srgbClr val="86C8C2"/>
                </a:solidFill>
                <a:latin typeface="Fundamental Rush"/>
                <a:cs typeface="Fundamental Rush"/>
              </a:rPr>
              <a:t>i</a:t>
            </a:r>
            <a:r>
              <a:rPr lang="en-US" sz="5400" dirty="0" smtClean="0">
                <a:solidFill>
                  <a:srgbClr val="4A9D95"/>
                </a:solidFill>
                <a:latin typeface="Fundamental Rush"/>
                <a:cs typeface="Fundamental Rush"/>
              </a:rPr>
              <a:t>nd</a:t>
            </a:r>
            <a:r>
              <a:rPr lang="en-US" sz="5400" dirty="0" smtClean="0">
                <a:solidFill>
                  <a:srgbClr val="B20030"/>
                </a:solidFill>
                <a:latin typeface="Fundamental Rush"/>
                <a:cs typeface="Fundamental Rush"/>
              </a:rPr>
              <a:t>e</a:t>
            </a:r>
            <a:r>
              <a:rPr lang="en-US" sz="5400" dirty="0" smtClean="0">
                <a:solidFill>
                  <a:srgbClr val="D52C76"/>
                </a:solidFill>
                <a:latin typeface="Fundamental Rush"/>
                <a:cs typeface="Fundamental Rush"/>
              </a:rPr>
              <a:t>r</a:t>
            </a:r>
            <a:r>
              <a:rPr lang="en-US" sz="5400" dirty="0" smtClean="0">
                <a:solidFill>
                  <a:srgbClr val="E14B25"/>
                </a:solidFill>
                <a:latin typeface="Fundamental Rush"/>
                <a:cs typeface="Fundamental Rush"/>
              </a:rPr>
              <a:t>s</a:t>
            </a:r>
            <a:endParaRPr lang="en-US" sz="5400" dirty="0">
              <a:solidFill>
                <a:srgbClr val="E14B25"/>
              </a:solidFill>
              <a:latin typeface="Fundamental Rush"/>
              <a:cs typeface="Fundamental Rush"/>
            </a:endParaRPr>
          </a:p>
        </p:txBody>
      </p:sp>
      <p:sp>
        <p:nvSpPr>
          <p:cNvPr id="24" name="Oval 23"/>
          <p:cNvSpPr/>
          <p:nvPr/>
        </p:nvSpPr>
        <p:spPr>
          <a:xfrm>
            <a:off x="1631797" y="3358110"/>
            <a:ext cx="183799" cy="206276"/>
          </a:xfrm>
          <a:prstGeom prst="ellipse">
            <a:avLst/>
          </a:prstGeom>
          <a:solidFill>
            <a:srgbClr val="EFB540"/>
          </a:solidFill>
          <a:ln>
            <a:noFill/>
          </a:ln>
          <a:effectLst>
            <a:outerShdw blurRad="25400" dist="38100" dir="8100000" algn="t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1801092" y="2103753"/>
            <a:ext cx="6381074" cy="3170099"/>
          </a:xfrm>
          <a:prstGeom prst="rect">
            <a:avLst/>
          </a:prstGeom>
          <a:noFill/>
        </p:spPr>
        <p:txBody>
          <a:bodyPr wrap="square" rtlCol="0">
            <a:spAutoFit/>
          </a:bodyPr>
          <a:lstStyle/>
          <a:p>
            <a:r>
              <a:rPr lang="en-US" sz="2000" dirty="0">
                <a:latin typeface="HelloAnnie" panose="02000603000000000000" pitchFamily="2" charset="0"/>
                <a:ea typeface="HelloAnnie" panose="02000603000000000000" pitchFamily="2" charset="0"/>
              </a:rPr>
              <a:t>Students are to wear correct uniform shirts and bottoms each day. In addition, belts, socks and </a:t>
            </a:r>
            <a:r>
              <a:rPr lang="en-US" sz="2000" b="1" dirty="0">
                <a:latin typeface="HelloAnnie" panose="02000603000000000000" pitchFamily="2" charset="0"/>
                <a:ea typeface="HelloAnnie" panose="02000603000000000000" pitchFamily="2" charset="0"/>
              </a:rPr>
              <a:t>tennis shoes</a:t>
            </a:r>
            <a:r>
              <a:rPr lang="en-US" sz="2000" dirty="0">
                <a:latin typeface="HelloAnnie" panose="02000603000000000000" pitchFamily="2" charset="0"/>
                <a:ea typeface="HelloAnnie" panose="02000603000000000000" pitchFamily="2" charset="0"/>
              </a:rPr>
              <a:t> or </a:t>
            </a:r>
            <a:r>
              <a:rPr lang="en-US" sz="2000" b="1" dirty="0">
                <a:latin typeface="HelloAnnie" panose="02000603000000000000" pitchFamily="2" charset="0"/>
                <a:ea typeface="HelloAnnie" panose="02000603000000000000" pitchFamily="2" charset="0"/>
              </a:rPr>
              <a:t>rubber soled shoes</a:t>
            </a:r>
            <a:r>
              <a:rPr lang="en-US" sz="2000" dirty="0">
                <a:latin typeface="HelloAnnie" panose="02000603000000000000" pitchFamily="2" charset="0"/>
                <a:ea typeface="HelloAnnie" panose="02000603000000000000" pitchFamily="2" charset="0"/>
              </a:rPr>
              <a:t> are required as well.  Only black, navy, or white socks are allowed.  Shirts must be tucked in to bottoms.  Please make sure your child is dressed accordingly.  During winter months, please send gloves, hats, and a winter coat for recess.  Only solid navy or ICS logo sweatshirts and sweaters are allowed to wear in the classroom.  No hoodies of any kind will be allowed.  Please refer to the student handbook/calendar for further explanations.  </a:t>
            </a:r>
          </a:p>
          <a:p>
            <a:endParaRPr lang="en-US" sz="2000" dirty="0">
              <a:solidFill>
                <a:schemeClr val="tx1">
                  <a:lumMod val="75000"/>
                  <a:lumOff val="25000"/>
                </a:schemeClr>
              </a:solidFill>
              <a:latin typeface="HelloAnnie" panose="02000603000000000000" pitchFamily="2" charset="0"/>
              <a:ea typeface="HelloAnnie" panose="02000603000000000000" pitchFamily="2" charset="0"/>
              <a:cs typeface="Fundamental Rush"/>
            </a:endParaRPr>
          </a:p>
        </p:txBody>
      </p:sp>
    </p:spTree>
    <p:extLst>
      <p:ext uri="{BB962C8B-B14F-4D97-AF65-F5344CB8AC3E}">
        <p14:creationId xmlns:p14="http://schemas.microsoft.com/office/powerpoint/2010/main" val="420753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812808"/>
            <a:ext cx="7264400" cy="1200329"/>
          </a:xfrm>
          <a:prstGeom prst="rect">
            <a:avLst/>
          </a:prstGeom>
          <a:noFill/>
        </p:spPr>
        <p:txBody>
          <a:bodyPr wrap="square" rtlCol="0">
            <a:spAutoFit/>
          </a:bodyPr>
          <a:lstStyle/>
          <a:p>
            <a:pPr algn="ctr"/>
            <a:r>
              <a:rPr lang="en-US" sz="7200" dirty="0" smtClean="0">
                <a:solidFill>
                  <a:srgbClr val="C1063E"/>
                </a:solidFill>
                <a:latin typeface="Fundamental Rush"/>
                <a:cs typeface="Fundamental Rush"/>
              </a:rPr>
              <a:t>B</a:t>
            </a:r>
            <a:r>
              <a:rPr lang="en-US" sz="7200" dirty="0" smtClean="0">
                <a:solidFill>
                  <a:srgbClr val="DF4789"/>
                </a:solidFill>
                <a:latin typeface="Fundamental Rush"/>
                <a:cs typeface="Fundamental Rush"/>
              </a:rPr>
              <a:t>i</a:t>
            </a:r>
            <a:r>
              <a:rPr lang="en-US" sz="7200" dirty="0" smtClean="0">
                <a:solidFill>
                  <a:srgbClr val="E96230"/>
                </a:solidFill>
                <a:latin typeface="Fundamental Rush"/>
                <a:cs typeface="Fundamental Rush"/>
              </a:rPr>
              <a:t>r</a:t>
            </a:r>
            <a:r>
              <a:rPr lang="en-US" sz="7200" dirty="0" smtClean="0">
                <a:solidFill>
                  <a:srgbClr val="F3C150"/>
                </a:solidFill>
                <a:latin typeface="Fundamental Rush"/>
                <a:cs typeface="Fundamental Rush"/>
              </a:rPr>
              <a:t>t</a:t>
            </a:r>
            <a:r>
              <a:rPr lang="en-US" sz="7200" dirty="0" smtClean="0">
                <a:solidFill>
                  <a:srgbClr val="9FBE2C"/>
                </a:solidFill>
                <a:latin typeface="Fundamental Rush"/>
                <a:cs typeface="Fundamental Rush"/>
              </a:rPr>
              <a:t>h</a:t>
            </a:r>
            <a:r>
              <a:rPr lang="en-US" sz="7200" dirty="0" smtClean="0">
                <a:solidFill>
                  <a:srgbClr val="86C8C2"/>
                </a:solidFill>
                <a:latin typeface="Fundamental Rush"/>
                <a:cs typeface="Fundamental Rush"/>
              </a:rPr>
              <a:t>d</a:t>
            </a:r>
            <a:r>
              <a:rPr lang="en-US" sz="7200" dirty="0" smtClean="0">
                <a:solidFill>
                  <a:srgbClr val="4A9D95"/>
                </a:solidFill>
                <a:latin typeface="Fundamental Rush"/>
                <a:cs typeface="Fundamental Rush"/>
              </a:rPr>
              <a:t>a</a:t>
            </a:r>
            <a:r>
              <a:rPr lang="en-US" sz="7200" dirty="0" smtClean="0">
                <a:solidFill>
                  <a:srgbClr val="C1063E"/>
                </a:solidFill>
                <a:latin typeface="Fundamental Rush"/>
                <a:cs typeface="Fundamental Rush"/>
              </a:rPr>
              <a:t>y</a:t>
            </a:r>
            <a:r>
              <a:rPr lang="en-US" sz="7200" dirty="0" smtClean="0">
                <a:solidFill>
                  <a:srgbClr val="D52C76"/>
                </a:solidFill>
                <a:latin typeface="Fundamental Rush"/>
                <a:cs typeface="Fundamental Rush"/>
              </a:rPr>
              <a:t>s</a:t>
            </a:r>
            <a:endParaRPr lang="en-US" sz="7200" dirty="0">
              <a:solidFill>
                <a:srgbClr val="D52C76"/>
              </a:solidFill>
              <a:latin typeface="Fundamental Rush"/>
              <a:cs typeface="Fundamental Rush"/>
            </a:endParaRPr>
          </a:p>
        </p:txBody>
      </p:sp>
      <p:sp>
        <p:nvSpPr>
          <p:cNvPr id="12" name="TextBox 11"/>
          <p:cNvSpPr txBox="1"/>
          <p:nvPr/>
        </p:nvSpPr>
        <p:spPr>
          <a:xfrm>
            <a:off x="1219758" y="2125086"/>
            <a:ext cx="6992902" cy="3970318"/>
          </a:xfrm>
          <a:prstGeom prst="rect">
            <a:avLst/>
          </a:prstGeom>
          <a:noFill/>
        </p:spPr>
        <p:txBody>
          <a:bodyPr wrap="square" rtlCol="0">
            <a:spAutoFit/>
          </a:bodyPr>
          <a:lstStyle/>
          <a:p>
            <a:pPr algn="ctr"/>
            <a:r>
              <a:rPr lang="en-US" sz="2400" dirty="0" smtClean="0">
                <a:solidFill>
                  <a:schemeClr val="tx1">
                    <a:lumMod val="75000"/>
                    <a:lumOff val="25000"/>
                  </a:schemeClr>
                </a:solidFill>
                <a:latin typeface="Fundamental Rush"/>
                <a:cs typeface="Fundamental Rush"/>
              </a:rPr>
              <a:t>We love to celebrate birthdays! Feel free to send in nut-free treats (school policy). We celebrate birthdays at the end of day. Students will get a birthday crown, bracelet, and bookmark! </a:t>
            </a:r>
          </a:p>
          <a:p>
            <a:pPr algn="ctr"/>
            <a:r>
              <a:rPr lang="en-US" sz="2400" dirty="0" smtClean="0">
                <a:solidFill>
                  <a:schemeClr val="tx1">
                    <a:lumMod val="75000"/>
                    <a:lumOff val="25000"/>
                  </a:schemeClr>
                </a:solidFill>
                <a:latin typeface="Fundamental Rush"/>
                <a:cs typeface="Fundamental Rush"/>
              </a:rPr>
              <a:t>If you are sending in invitations for a birthday party, please make sure you are inviting the whole class. </a:t>
            </a:r>
          </a:p>
          <a:p>
            <a:pPr algn="ctr"/>
            <a:r>
              <a:rPr lang="en-US" sz="2400" dirty="0" smtClean="0">
                <a:solidFill>
                  <a:schemeClr val="tx1">
                    <a:lumMod val="75000"/>
                    <a:lumOff val="25000"/>
                  </a:schemeClr>
                </a:solidFill>
                <a:latin typeface="Fundamental Rush"/>
                <a:cs typeface="Fundamental Rush"/>
              </a:rPr>
              <a:t>Summer birthday? Feel free to send in treats for a celebration on their half birthday! </a:t>
            </a:r>
          </a:p>
          <a:p>
            <a:pPr algn="ctr"/>
            <a:r>
              <a:rPr lang="en-US" sz="2400" dirty="0" smtClean="0">
                <a:solidFill>
                  <a:schemeClr val="tx1">
                    <a:lumMod val="75000"/>
                    <a:lumOff val="25000"/>
                  </a:schemeClr>
                </a:solidFill>
                <a:latin typeface="Fundamental Rush"/>
                <a:cs typeface="Fundamental Rush"/>
              </a:rPr>
              <a:t>(Just let me know when</a:t>
            </a:r>
            <a:r>
              <a:rPr lang="en-US" sz="2800" dirty="0" smtClean="0">
                <a:solidFill>
                  <a:schemeClr val="tx1">
                    <a:lumMod val="75000"/>
                    <a:lumOff val="25000"/>
                  </a:schemeClr>
                </a:solidFill>
                <a:latin typeface="Fundamental Rush"/>
                <a:cs typeface="Fundamental Rush"/>
              </a:rPr>
              <a:t>)</a:t>
            </a:r>
            <a:endParaRPr lang="en-US" sz="2800" dirty="0">
              <a:solidFill>
                <a:schemeClr val="tx1">
                  <a:lumMod val="75000"/>
                  <a:lumOff val="25000"/>
                </a:schemeClr>
              </a:solidFill>
              <a:latin typeface="Fundamental Rush"/>
              <a:cs typeface="Fundamental Rush"/>
            </a:endParaRPr>
          </a:p>
        </p:txBody>
      </p:sp>
    </p:spTree>
    <p:extLst>
      <p:ext uri="{BB962C8B-B14F-4D97-AF65-F5344CB8AC3E}">
        <p14:creationId xmlns:p14="http://schemas.microsoft.com/office/powerpoint/2010/main" val="63871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260" y="617736"/>
            <a:ext cx="7264400" cy="1554272"/>
          </a:xfrm>
          <a:prstGeom prst="rect">
            <a:avLst/>
          </a:prstGeom>
          <a:noFill/>
        </p:spPr>
        <p:txBody>
          <a:bodyPr wrap="square" rtlCol="0">
            <a:spAutoFit/>
          </a:bodyPr>
          <a:lstStyle/>
          <a:p>
            <a:pPr algn="ctr"/>
            <a:r>
              <a:rPr lang="en-US" sz="9500" dirty="0" smtClean="0">
                <a:solidFill>
                  <a:srgbClr val="C1063E"/>
                </a:solidFill>
                <a:latin typeface="Fundamental Rush"/>
                <a:cs typeface="Fundamental Rush"/>
              </a:rPr>
              <a:t>H</a:t>
            </a:r>
            <a:r>
              <a:rPr lang="en-US" sz="9500" dirty="0" smtClean="0">
                <a:solidFill>
                  <a:srgbClr val="DF4789"/>
                </a:solidFill>
                <a:latin typeface="Fundamental Rush"/>
                <a:cs typeface="Fundamental Rush"/>
              </a:rPr>
              <a:t>o</a:t>
            </a:r>
            <a:r>
              <a:rPr lang="en-US" sz="9500" dirty="0" smtClean="0">
                <a:solidFill>
                  <a:srgbClr val="E96230"/>
                </a:solidFill>
                <a:latin typeface="Fundamental Rush"/>
                <a:cs typeface="Fundamental Rush"/>
              </a:rPr>
              <a:t>m</a:t>
            </a:r>
            <a:r>
              <a:rPr lang="en-US" sz="9500" dirty="0" smtClean="0">
                <a:solidFill>
                  <a:srgbClr val="F3C150"/>
                </a:solidFill>
                <a:latin typeface="Fundamental Rush"/>
                <a:cs typeface="Fundamental Rush"/>
              </a:rPr>
              <a:t>e</a:t>
            </a:r>
            <a:r>
              <a:rPr lang="en-US" sz="9500" dirty="0" smtClean="0">
                <a:solidFill>
                  <a:srgbClr val="9FBE2C"/>
                </a:solidFill>
                <a:latin typeface="Fundamental Rush"/>
                <a:cs typeface="Fundamental Rush"/>
              </a:rPr>
              <a:t>w</a:t>
            </a:r>
            <a:r>
              <a:rPr lang="en-US" sz="9500" dirty="0" smtClean="0">
                <a:solidFill>
                  <a:srgbClr val="86C8C2"/>
                </a:solidFill>
                <a:latin typeface="Fundamental Rush"/>
                <a:cs typeface="Fundamental Rush"/>
              </a:rPr>
              <a:t>o</a:t>
            </a:r>
            <a:r>
              <a:rPr lang="en-US" sz="9500" dirty="0" smtClean="0">
                <a:solidFill>
                  <a:srgbClr val="4A9D95"/>
                </a:solidFill>
                <a:latin typeface="Fundamental Rush"/>
                <a:cs typeface="Fundamental Rush"/>
              </a:rPr>
              <a:t>r</a:t>
            </a:r>
            <a:r>
              <a:rPr lang="en-US" sz="9500" dirty="0" smtClean="0">
                <a:solidFill>
                  <a:srgbClr val="C1063E"/>
                </a:solidFill>
                <a:latin typeface="Fundamental Rush"/>
                <a:cs typeface="Fundamental Rush"/>
              </a:rPr>
              <a:t>k</a:t>
            </a:r>
            <a:endParaRPr lang="en-US" sz="9500" dirty="0">
              <a:solidFill>
                <a:srgbClr val="C1063E"/>
              </a:solidFill>
              <a:latin typeface="Fundamental Rush"/>
              <a:cs typeface="Fundamental Rush"/>
            </a:endParaRPr>
          </a:p>
        </p:txBody>
      </p:sp>
      <p:sp>
        <p:nvSpPr>
          <p:cNvPr id="12" name="TextBox 11"/>
          <p:cNvSpPr txBox="1"/>
          <p:nvPr/>
        </p:nvSpPr>
        <p:spPr>
          <a:xfrm>
            <a:off x="948260" y="2172008"/>
            <a:ext cx="7415452" cy="3970318"/>
          </a:xfrm>
          <a:prstGeom prst="rect">
            <a:avLst/>
          </a:prstGeom>
          <a:noFill/>
        </p:spPr>
        <p:txBody>
          <a:bodyPr wrap="square" rtlCol="0">
            <a:spAutoFit/>
          </a:bodyPr>
          <a:lstStyle/>
          <a:p>
            <a:pPr algn="ctr"/>
            <a:r>
              <a:rPr lang="en-US" sz="2100" dirty="0" smtClean="0">
                <a:solidFill>
                  <a:schemeClr val="tx1">
                    <a:lumMod val="75000"/>
                    <a:lumOff val="25000"/>
                  </a:schemeClr>
                </a:solidFill>
                <a:latin typeface="HelloAnnie" panose="02000603000000000000" pitchFamily="2" charset="0"/>
                <a:ea typeface="HelloAnnie" panose="02000603000000000000" pitchFamily="2" charset="0"/>
                <a:cs typeface="Fundamental Rush"/>
              </a:rPr>
              <a:t>First graders will be expected to read 10 minutes per night in a book of their choosing (one day a week a book will be assigned to them). Research has shown daily independent reading to be one of the most important factors in student success in school. Please encourage your child to read daily, and ask questions about what he/she is reading! Each Friday your child will turn in a Reading Log that will be used as a completion grade. </a:t>
            </a:r>
          </a:p>
          <a:p>
            <a:pPr algn="ctr"/>
            <a:r>
              <a:rPr lang="en-US" sz="2100" dirty="0" smtClean="0">
                <a:solidFill>
                  <a:schemeClr val="tx1">
                    <a:lumMod val="75000"/>
                    <a:lumOff val="25000"/>
                  </a:schemeClr>
                </a:solidFill>
                <a:latin typeface="HelloAnnie" panose="02000603000000000000" pitchFamily="2" charset="0"/>
                <a:ea typeface="HelloAnnie" panose="02000603000000000000" pitchFamily="2" charset="0"/>
                <a:cs typeface="Fundamental Rush"/>
              </a:rPr>
              <a:t>An overview of our Language Arts curriculum for the week will come home each Monday. On this page is a list of new Words to Read (sight words) and vocabulary words. Students must be able to read the sight words and know the meaning of the vocabulary words by Friday. We practice this A LOT in class, but it may be beneficial to ask your child once or twice a week to read the sight words and ask the meaning of the vocabulary words.</a:t>
            </a:r>
          </a:p>
        </p:txBody>
      </p:sp>
      <p:sp>
        <p:nvSpPr>
          <p:cNvPr id="4" name="TextBox 3"/>
          <p:cNvSpPr txBox="1"/>
          <p:nvPr/>
        </p:nvSpPr>
        <p:spPr>
          <a:xfrm>
            <a:off x="2507478" y="1794177"/>
            <a:ext cx="4145964" cy="538609"/>
          </a:xfrm>
          <a:prstGeom prst="rect">
            <a:avLst/>
          </a:prstGeom>
          <a:noFill/>
        </p:spPr>
        <p:txBody>
          <a:bodyPr wrap="square" rtlCol="0">
            <a:spAutoFit/>
          </a:bodyPr>
          <a:lstStyle/>
          <a:p>
            <a:pPr algn="ctr"/>
            <a:r>
              <a:rPr lang="en-US" sz="2900" u="sng" dirty="0" smtClean="0">
                <a:solidFill>
                  <a:srgbClr val="8FB422"/>
                </a:solidFill>
                <a:latin typeface="Fundamental Rush"/>
                <a:cs typeface="Fundamental Rush"/>
              </a:rPr>
              <a:t>Reading</a:t>
            </a:r>
            <a:endParaRPr lang="en-US" sz="2900" u="sng" dirty="0">
              <a:solidFill>
                <a:schemeClr val="tx1">
                  <a:lumMod val="75000"/>
                  <a:lumOff val="25000"/>
                </a:schemeClr>
              </a:solidFill>
              <a:latin typeface="Fundamental Rush"/>
              <a:cs typeface="Fundamental Rush"/>
            </a:endParaRPr>
          </a:p>
        </p:txBody>
      </p:sp>
    </p:spTree>
    <p:extLst>
      <p:ext uri="{BB962C8B-B14F-4D97-AF65-F5344CB8AC3E}">
        <p14:creationId xmlns:p14="http://schemas.microsoft.com/office/powerpoint/2010/main" val="128511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279</TotalTime>
  <Words>1395</Words>
  <Application>Microsoft Office PowerPoint</Application>
  <PresentationFormat>On-screen Show (4:3)</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Hamer</dc:creator>
  <cp:lastModifiedBy>Mandy Borgmeyer</cp:lastModifiedBy>
  <cp:revision>34</cp:revision>
  <dcterms:created xsi:type="dcterms:W3CDTF">2015-07-05T21:21:11Z</dcterms:created>
  <dcterms:modified xsi:type="dcterms:W3CDTF">2018-08-10T18:19:20Z</dcterms:modified>
</cp:coreProperties>
</file>